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1" r:id="rId4"/>
    <p:sldId id="258" r:id="rId5"/>
    <p:sldId id="257"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6" d="100"/>
          <a:sy n="76" d="100"/>
        </p:scale>
        <p:origin x="13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10/21/2019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10/21/2019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sycom.net/internet-addiction-test-quiz"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4B71-644E-4627-A55F-FEFAC4F0CA13}"/>
              </a:ext>
            </a:extLst>
          </p:cNvPr>
          <p:cNvSpPr>
            <a:spLocks noGrp="1"/>
          </p:cNvSpPr>
          <p:nvPr>
            <p:ph type="ctrTitle"/>
          </p:nvPr>
        </p:nvSpPr>
        <p:spPr>
          <a:xfrm>
            <a:off x="338667" y="448733"/>
            <a:ext cx="11294533" cy="2489200"/>
          </a:xfrm>
        </p:spPr>
        <p:txBody>
          <a:bodyPr>
            <a:noAutofit/>
          </a:bodyPr>
          <a:lstStyle/>
          <a:p>
            <a:r>
              <a:rPr lang="en-US" sz="2800" dirty="0"/>
              <a:t>1. </a:t>
            </a:r>
            <a:r>
              <a:rPr lang="en-US" sz="2800" dirty="0">
                <a:sym typeface="Wingdings" panose="05000000000000000000" pitchFamily="2" charset="2"/>
              </a:rPr>
              <a:t></a:t>
            </a:r>
            <a:br>
              <a:rPr lang="en-US" sz="2800" dirty="0">
                <a:sym typeface="Wingdings" panose="05000000000000000000" pitchFamily="2" charset="2"/>
              </a:rPr>
            </a:br>
            <a:r>
              <a:rPr lang="en-US" sz="2800" dirty="0">
                <a:sym typeface="Wingdings" panose="05000000000000000000" pitchFamily="2" charset="2"/>
              </a:rPr>
              <a:t>2. Go to my website.</a:t>
            </a:r>
            <a:br>
              <a:rPr lang="en-US" sz="2800" dirty="0">
                <a:sym typeface="Wingdings" panose="05000000000000000000" pitchFamily="2" charset="2"/>
              </a:rPr>
            </a:br>
            <a:r>
              <a:rPr lang="en-US" sz="2800" dirty="0">
                <a:sym typeface="Wingdings" panose="05000000000000000000" pitchFamily="2" charset="2"/>
              </a:rPr>
              <a:t>3. Click classroom resources.</a:t>
            </a:r>
            <a:br>
              <a:rPr lang="en-US" sz="2800" dirty="0">
                <a:sym typeface="Wingdings" panose="05000000000000000000" pitchFamily="2" charset="2"/>
              </a:rPr>
            </a:br>
            <a:r>
              <a:rPr lang="en-US" sz="2800" dirty="0">
                <a:sym typeface="Wingdings" panose="05000000000000000000" pitchFamily="2" charset="2"/>
              </a:rPr>
              <a:t>4. Under “Texts” find “ditching your phone” and read the article.</a:t>
            </a:r>
            <a:br>
              <a:rPr lang="en-US" sz="2800" dirty="0">
                <a:sym typeface="Wingdings" panose="05000000000000000000" pitchFamily="2" charset="2"/>
              </a:rPr>
            </a:br>
            <a:r>
              <a:rPr lang="en-US" sz="2800" dirty="0">
                <a:sym typeface="Wingdings" panose="05000000000000000000" pitchFamily="2" charset="2"/>
              </a:rPr>
              <a:t>5. Answer the writing prompt below:</a:t>
            </a:r>
            <a:endParaRPr lang="en-US" sz="2800" dirty="0"/>
          </a:p>
        </p:txBody>
      </p:sp>
      <p:sp>
        <p:nvSpPr>
          <p:cNvPr id="3" name="Subtitle 2">
            <a:extLst>
              <a:ext uri="{FF2B5EF4-FFF2-40B4-BE49-F238E27FC236}">
                <a16:creationId xmlns:a16="http://schemas.microsoft.com/office/drawing/2014/main" id="{1AC0BF5E-30A8-4DEC-A569-FED39FCA101E}"/>
              </a:ext>
            </a:extLst>
          </p:cNvPr>
          <p:cNvSpPr>
            <a:spLocks noGrp="1"/>
          </p:cNvSpPr>
          <p:nvPr>
            <p:ph type="subTitle" idx="1"/>
          </p:nvPr>
        </p:nvSpPr>
        <p:spPr>
          <a:xfrm>
            <a:off x="203201" y="2937933"/>
            <a:ext cx="11684000" cy="3767667"/>
          </a:xfrm>
        </p:spPr>
        <p:txBody>
          <a:bodyPr>
            <a:normAutofit/>
          </a:bodyPr>
          <a:lstStyle/>
          <a:p>
            <a:r>
              <a:rPr lang="en-US" sz="2400" b="1" dirty="0">
                <a:effectLst/>
              </a:rPr>
              <a:t>You’ve just read two passages about technology issues. Write an informational essay describing the impact of too much technology. Manage your time carefully so that you can plan your essay and do some prewriting in the space provided. write your essay on the lined pages of your answer document. Be sure to use evidence from both passages. avoid </a:t>
            </a:r>
            <a:r>
              <a:rPr lang="en-US" sz="2400" b="1" dirty="0" err="1">
                <a:effectLst/>
              </a:rPr>
              <a:t>over­relying</a:t>
            </a:r>
            <a:r>
              <a:rPr lang="en-US" sz="2400" b="1" dirty="0">
                <a:effectLst/>
              </a:rPr>
              <a:t> on one passage. Your written response should be in the form of a multi-­paragraph informational essay.​</a:t>
            </a:r>
          </a:p>
          <a:p>
            <a:pPr marL="457200" indent="-457200">
              <a:buAutoNum type="arabicPeriod"/>
            </a:pPr>
            <a:r>
              <a:rPr lang="en-US" sz="2400" b="1" dirty="0">
                <a:effectLst/>
              </a:rPr>
              <a:t>Prewriting - Make an outline of what your essay is going to contain.</a:t>
            </a:r>
            <a:r>
              <a:rPr lang="en-US" dirty="0">
                <a:effectLst/>
              </a:rPr>
              <a:t> </a:t>
            </a:r>
          </a:p>
          <a:p>
            <a:pPr marL="457200" indent="-457200">
              <a:buAutoNum type="arabicPeriod"/>
            </a:pPr>
            <a:r>
              <a:rPr lang="en-US" b="1" dirty="0">
                <a:effectLst/>
              </a:rPr>
              <a:t>Graphic organizer- See next slide for additional assistance.</a:t>
            </a:r>
          </a:p>
          <a:p>
            <a:endParaRPr lang="en-US" dirty="0"/>
          </a:p>
        </p:txBody>
      </p:sp>
    </p:spTree>
    <p:extLst>
      <p:ext uri="{BB962C8B-B14F-4D97-AF65-F5344CB8AC3E}">
        <p14:creationId xmlns:p14="http://schemas.microsoft.com/office/powerpoint/2010/main" val="218392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0B63-2203-43CB-97FF-4A6C40C6EE07}"/>
              </a:ext>
            </a:extLst>
          </p:cNvPr>
          <p:cNvSpPr>
            <a:spLocks noGrp="1"/>
          </p:cNvSpPr>
          <p:nvPr>
            <p:ph type="title"/>
          </p:nvPr>
        </p:nvSpPr>
        <p:spPr>
          <a:xfrm>
            <a:off x="1141412" y="0"/>
            <a:ext cx="9905998" cy="622300"/>
          </a:xfrm>
        </p:spPr>
        <p:txBody>
          <a:bodyPr>
            <a:noAutofit/>
          </a:bodyPr>
          <a:lstStyle/>
          <a:p>
            <a:r>
              <a:rPr lang="en-US" sz="3600" b="1" u="sng" dirty="0"/>
              <a:t>CFA login:</a:t>
            </a:r>
          </a:p>
        </p:txBody>
      </p:sp>
      <p:sp>
        <p:nvSpPr>
          <p:cNvPr id="3" name="Content Placeholder 2">
            <a:extLst>
              <a:ext uri="{FF2B5EF4-FFF2-40B4-BE49-F238E27FC236}">
                <a16:creationId xmlns:a16="http://schemas.microsoft.com/office/drawing/2014/main" id="{EA79FE1B-FFF1-446C-BC69-B311DF1D155F}"/>
              </a:ext>
            </a:extLst>
          </p:cNvPr>
          <p:cNvSpPr>
            <a:spLocks noGrp="1"/>
          </p:cNvSpPr>
          <p:nvPr>
            <p:ph idx="1"/>
          </p:nvPr>
        </p:nvSpPr>
        <p:spPr>
          <a:xfrm>
            <a:off x="1141412" y="2019301"/>
            <a:ext cx="10580687" cy="3898900"/>
          </a:xfrm>
        </p:spPr>
        <p:txBody>
          <a:bodyPr>
            <a:noAutofit/>
          </a:bodyPr>
          <a:lstStyle/>
          <a:p>
            <a:pPr marL="0" indent="0">
              <a:buNone/>
            </a:pPr>
            <a:r>
              <a:rPr lang="en-US" sz="3200" dirty="0"/>
              <a:t>1. </a:t>
            </a:r>
            <a:r>
              <a:rPr lang="en-US" sz="3000" dirty="0"/>
              <a:t>Go to OTUS.</a:t>
            </a:r>
            <a:endParaRPr lang="en-US" sz="3000" u="sng" dirty="0">
              <a:solidFill>
                <a:srgbClr val="0000CC"/>
              </a:solidFill>
            </a:endParaRPr>
          </a:p>
          <a:p>
            <a:pPr marL="0" indent="0">
              <a:buNone/>
            </a:pPr>
            <a:r>
              <a:rPr lang="en-US" sz="3000" dirty="0">
                <a:solidFill>
                  <a:schemeClr val="tx1"/>
                </a:solidFill>
              </a:rPr>
              <a:t>2. Click </a:t>
            </a:r>
            <a:r>
              <a:rPr lang="en-US" sz="3000" b="1" dirty="0"/>
              <a:t>RI.KID.2A</a:t>
            </a:r>
            <a:r>
              <a:rPr lang="en-US" sz="3000" dirty="0"/>
              <a:t>.</a:t>
            </a:r>
            <a:r>
              <a:rPr lang="en-US" sz="3000" b="1" dirty="0"/>
              <a:t> </a:t>
            </a:r>
            <a:endParaRPr lang="en-US" sz="3000" dirty="0">
              <a:solidFill>
                <a:schemeClr val="tx1"/>
              </a:solidFill>
            </a:endParaRPr>
          </a:p>
          <a:p>
            <a:pPr marL="0" indent="0">
              <a:buNone/>
            </a:pPr>
            <a:r>
              <a:rPr lang="en-US" sz="3000" dirty="0">
                <a:solidFill>
                  <a:schemeClr val="tx1"/>
                </a:solidFill>
              </a:rPr>
              <a:t>3. Begin assessment. Time given = ~20 minutes</a:t>
            </a:r>
          </a:p>
          <a:p>
            <a:pPr marL="0" indent="0">
              <a:buNone/>
            </a:pPr>
            <a:r>
              <a:rPr lang="en-US" sz="3000" dirty="0">
                <a:solidFill>
                  <a:schemeClr val="tx1"/>
                </a:solidFill>
              </a:rPr>
              <a:t>4. </a:t>
            </a:r>
            <a:r>
              <a:rPr lang="en-US" sz="3000" b="1" dirty="0">
                <a:solidFill>
                  <a:srgbClr val="00B050"/>
                </a:solidFill>
              </a:rPr>
              <a:t>When finished, </a:t>
            </a:r>
            <a:r>
              <a:rPr lang="en-US" sz="3000" dirty="0">
                <a:solidFill>
                  <a:srgbClr val="00B0F0"/>
                </a:solidFill>
              </a:rPr>
              <a:t>go to our class website and choose to either: 1) download the 2 articles we’ve discussed</a:t>
            </a:r>
            <a:r>
              <a:rPr lang="en-US" sz="3000" dirty="0">
                <a:solidFill>
                  <a:schemeClr val="tx1"/>
                </a:solidFill>
              </a:rPr>
              <a:t> or </a:t>
            </a:r>
            <a:r>
              <a:rPr lang="en-US" sz="3000" dirty="0">
                <a:solidFill>
                  <a:srgbClr val="FFFF00"/>
                </a:solidFill>
              </a:rPr>
              <a:t>2) go to </a:t>
            </a:r>
            <a:r>
              <a:rPr lang="en-US" sz="3000" dirty="0" err="1">
                <a:solidFill>
                  <a:srgbClr val="FFFF00"/>
                </a:solidFill>
              </a:rPr>
              <a:t>padlet</a:t>
            </a:r>
            <a:r>
              <a:rPr lang="en-US" sz="3000" dirty="0">
                <a:solidFill>
                  <a:srgbClr val="FFFF00"/>
                </a:solidFill>
              </a:rPr>
              <a:t>/</a:t>
            </a:r>
            <a:r>
              <a:rPr lang="en-US" sz="3000" dirty="0" err="1">
                <a:solidFill>
                  <a:srgbClr val="FFFF00"/>
                </a:solidFill>
              </a:rPr>
              <a:t>nearpod</a:t>
            </a:r>
            <a:r>
              <a:rPr lang="en-US" sz="3000" dirty="0">
                <a:solidFill>
                  <a:srgbClr val="FFFF00"/>
                </a:solidFill>
              </a:rPr>
              <a:t> (depending on your class period) for those texts</a:t>
            </a:r>
            <a:r>
              <a:rPr lang="en-US" sz="3000" dirty="0">
                <a:solidFill>
                  <a:schemeClr val="tx1"/>
                </a:solidFill>
              </a:rPr>
              <a:t>.</a:t>
            </a:r>
          </a:p>
          <a:p>
            <a:pPr marL="0" indent="0">
              <a:buNone/>
            </a:pPr>
            <a:r>
              <a:rPr lang="en-US" sz="3000" dirty="0">
                <a:solidFill>
                  <a:schemeClr val="tx1"/>
                </a:solidFill>
              </a:rPr>
              <a:t>5. </a:t>
            </a:r>
            <a:r>
              <a:rPr lang="en-US" sz="3000" b="1" dirty="0">
                <a:solidFill>
                  <a:schemeClr val="accent5">
                    <a:lumMod val="75000"/>
                  </a:schemeClr>
                </a:solidFill>
              </a:rPr>
              <a:t>Read the writing prompt and respond by creating an intro. Paragraph</a:t>
            </a:r>
            <a:r>
              <a:rPr lang="en-US" sz="3000" dirty="0">
                <a:solidFill>
                  <a:schemeClr val="tx1"/>
                </a:solidFill>
              </a:rPr>
              <a:t> </a:t>
            </a:r>
          </a:p>
          <a:p>
            <a:r>
              <a:rPr lang="en-US" sz="3000" dirty="0">
                <a:solidFill>
                  <a:schemeClr val="tx1"/>
                </a:solidFill>
              </a:rPr>
              <a:t>draft first in your journal then the </a:t>
            </a:r>
            <a:r>
              <a:rPr lang="en-US" sz="3000" u="sng" dirty="0">
                <a:solidFill>
                  <a:schemeClr val="tx1"/>
                </a:solidFill>
              </a:rPr>
              <a:t>final copy on your graphic organizer</a:t>
            </a:r>
            <a:r>
              <a:rPr lang="en-US" sz="3000" dirty="0">
                <a:solidFill>
                  <a:schemeClr val="tx1"/>
                </a:solidFill>
              </a:rPr>
              <a:t>.</a:t>
            </a:r>
          </a:p>
          <a:p>
            <a:pPr marL="0" indent="0">
              <a:buNone/>
            </a:pPr>
            <a:endParaRPr lang="en-US" sz="3200" b="1" dirty="0">
              <a:solidFill>
                <a:srgbClr val="FFFF00"/>
              </a:solidFill>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364717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4B71-644E-4627-A55F-FEFAC4F0CA13}"/>
              </a:ext>
            </a:extLst>
          </p:cNvPr>
          <p:cNvSpPr>
            <a:spLocks noGrp="1"/>
          </p:cNvSpPr>
          <p:nvPr>
            <p:ph type="ctrTitle"/>
          </p:nvPr>
        </p:nvSpPr>
        <p:spPr>
          <a:xfrm>
            <a:off x="304799" y="728133"/>
            <a:ext cx="11294533" cy="2489200"/>
          </a:xfrm>
        </p:spPr>
        <p:txBody>
          <a:bodyPr>
            <a:noAutofit/>
          </a:bodyPr>
          <a:lstStyle/>
          <a:p>
            <a:r>
              <a:rPr lang="en-US" sz="2400" dirty="0"/>
              <a:t>1. </a:t>
            </a:r>
            <a:r>
              <a:rPr lang="en-US" sz="2400" dirty="0">
                <a:sym typeface="Wingdings" panose="05000000000000000000" pitchFamily="2" charset="2"/>
              </a:rPr>
              <a:t></a:t>
            </a:r>
            <a:br>
              <a:rPr lang="en-US" sz="2400" dirty="0">
                <a:sym typeface="Wingdings" panose="05000000000000000000" pitchFamily="2" charset="2"/>
              </a:rPr>
            </a:br>
            <a:r>
              <a:rPr lang="en-US" sz="2400" dirty="0">
                <a:sym typeface="Wingdings" panose="05000000000000000000" pitchFamily="2" charset="2"/>
              </a:rPr>
              <a:t>2. Go to my website.</a:t>
            </a:r>
            <a:br>
              <a:rPr lang="en-US" sz="2400" dirty="0">
                <a:sym typeface="Wingdings" panose="05000000000000000000" pitchFamily="2" charset="2"/>
              </a:rPr>
            </a:br>
            <a:r>
              <a:rPr lang="en-US" sz="2400" dirty="0">
                <a:sym typeface="Wingdings" panose="05000000000000000000" pitchFamily="2" charset="2"/>
              </a:rPr>
              <a:t>3. Click classroom resources.</a:t>
            </a:r>
            <a:br>
              <a:rPr lang="en-US" sz="2400" dirty="0">
                <a:sym typeface="Wingdings" panose="05000000000000000000" pitchFamily="2" charset="2"/>
              </a:rPr>
            </a:br>
            <a:r>
              <a:rPr lang="en-US" sz="2400" dirty="0">
                <a:sym typeface="Wingdings" panose="05000000000000000000" pitchFamily="2" charset="2"/>
              </a:rPr>
              <a:t>4. Under “Texts” find “ditching your phone” and “5 New brain disorders…”.</a:t>
            </a:r>
            <a:br>
              <a:rPr lang="en-US" sz="2400" dirty="0">
                <a:sym typeface="Wingdings" panose="05000000000000000000" pitchFamily="2" charset="2"/>
              </a:rPr>
            </a:br>
            <a:r>
              <a:rPr lang="en-US" sz="2400" dirty="0">
                <a:sym typeface="Wingdings" panose="05000000000000000000" pitchFamily="2" charset="2"/>
              </a:rPr>
              <a:t>5. Answer the writing prompt below, beginning with an intro. Paragraph. </a:t>
            </a:r>
            <a:r>
              <a:rPr lang="en-US" sz="2400" b="1" dirty="0">
                <a:solidFill>
                  <a:srgbClr val="FFFF00"/>
                </a:solidFill>
                <a:sym typeface="Wingdings" panose="05000000000000000000" pitchFamily="2" charset="2"/>
              </a:rPr>
              <a:t>Notes on intro. Paragraphs are on the website (PowerPoint) as a reference—scroll to the bottom.</a:t>
            </a:r>
            <a:endParaRPr lang="en-US" sz="2400" b="1" dirty="0">
              <a:solidFill>
                <a:srgbClr val="FFFF00"/>
              </a:solidFill>
            </a:endParaRPr>
          </a:p>
        </p:txBody>
      </p:sp>
      <p:sp>
        <p:nvSpPr>
          <p:cNvPr id="3" name="Subtitle 2">
            <a:extLst>
              <a:ext uri="{FF2B5EF4-FFF2-40B4-BE49-F238E27FC236}">
                <a16:creationId xmlns:a16="http://schemas.microsoft.com/office/drawing/2014/main" id="{1AC0BF5E-30A8-4DEC-A569-FED39FCA101E}"/>
              </a:ext>
            </a:extLst>
          </p:cNvPr>
          <p:cNvSpPr>
            <a:spLocks noGrp="1"/>
          </p:cNvSpPr>
          <p:nvPr>
            <p:ph type="subTitle" idx="1"/>
          </p:nvPr>
        </p:nvSpPr>
        <p:spPr>
          <a:xfrm>
            <a:off x="110065" y="3429000"/>
            <a:ext cx="11684000" cy="3767667"/>
          </a:xfrm>
        </p:spPr>
        <p:txBody>
          <a:bodyPr>
            <a:normAutofit/>
          </a:bodyPr>
          <a:lstStyle/>
          <a:p>
            <a:r>
              <a:rPr lang="en-US" sz="2200" b="1" dirty="0">
                <a:effectLst/>
              </a:rPr>
              <a:t>You’ve just read two passages about technology issues. Write an </a:t>
            </a:r>
            <a:r>
              <a:rPr lang="en-US" sz="2200" b="1" dirty="0">
                <a:solidFill>
                  <a:srgbClr val="00B050"/>
                </a:solidFill>
                <a:effectLst/>
              </a:rPr>
              <a:t>informational essay </a:t>
            </a:r>
            <a:r>
              <a:rPr lang="en-US" sz="2200" b="1" dirty="0">
                <a:effectLst/>
              </a:rPr>
              <a:t>describing </a:t>
            </a:r>
            <a:r>
              <a:rPr lang="en-US" sz="2200" b="1" dirty="0">
                <a:solidFill>
                  <a:srgbClr val="00B0F0"/>
                </a:solidFill>
                <a:effectLst/>
              </a:rPr>
              <a:t>the impact of too much technology</a:t>
            </a:r>
            <a:r>
              <a:rPr lang="en-US" sz="2200" b="1" dirty="0">
                <a:effectLst/>
              </a:rPr>
              <a:t>. Manage your time carefully so that you can plan your essay and do some prewriting in the space provided. write your essay on the lined pages of your answer document. </a:t>
            </a:r>
            <a:r>
              <a:rPr lang="en-US" sz="2200" b="1" dirty="0">
                <a:solidFill>
                  <a:srgbClr val="FF0000"/>
                </a:solidFill>
                <a:effectLst/>
              </a:rPr>
              <a:t>Be sure to use evidence from both passages. avoid </a:t>
            </a:r>
            <a:r>
              <a:rPr lang="en-US" sz="2200" b="1" dirty="0" err="1">
                <a:solidFill>
                  <a:srgbClr val="FF0000"/>
                </a:solidFill>
                <a:effectLst/>
              </a:rPr>
              <a:t>over­relying</a:t>
            </a:r>
            <a:r>
              <a:rPr lang="en-US" sz="2200" b="1" dirty="0">
                <a:solidFill>
                  <a:srgbClr val="FF0000"/>
                </a:solidFill>
                <a:effectLst/>
              </a:rPr>
              <a:t> on one passage. </a:t>
            </a:r>
            <a:r>
              <a:rPr lang="en-US" sz="2200" b="1" dirty="0">
                <a:effectLst/>
              </a:rPr>
              <a:t>Your written response should be in the form of a multi-­paragraph informational essay.​</a:t>
            </a:r>
          </a:p>
          <a:p>
            <a:pPr marL="457200" indent="-457200">
              <a:buAutoNum type="arabicPeriod"/>
            </a:pPr>
            <a:r>
              <a:rPr lang="en-US" sz="2200" b="1" dirty="0">
                <a:effectLst/>
              </a:rPr>
              <a:t>Prewriting - Make an outline of what your essay is going to contain.</a:t>
            </a:r>
            <a:r>
              <a:rPr lang="en-US" sz="2200" dirty="0">
                <a:effectLst/>
              </a:rPr>
              <a:t> </a:t>
            </a:r>
          </a:p>
          <a:p>
            <a:pPr marL="457200" indent="-457200">
              <a:buAutoNum type="arabicPeriod"/>
            </a:pPr>
            <a:r>
              <a:rPr lang="en-US" sz="2200" b="1" dirty="0">
                <a:effectLst/>
              </a:rPr>
              <a:t>Graphic organizer- See next slide for additional assistance.</a:t>
            </a:r>
          </a:p>
          <a:p>
            <a:endParaRPr lang="en-US" dirty="0"/>
          </a:p>
        </p:txBody>
      </p:sp>
    </p:spTree>
    <p:extLst>
      <p:ext uri="{BB962C8B-B14F-4D97-AF65-F5344CB8AC3E}">
        <p14:creationId xmlns:p14="http://schemas.microsoft.com/office/powerpoint/2010/main" val="332908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B45442-835A-478F-BB56-CFFE4992ECA7}"/>
              </a:ext>
            </a:extLst>
          </p:cNvPr>
          <p:cNvPicPr>
            <a:picLocks noGrp="1" noChangeAspect="1"/>
          </p:cNvPicPr>
          <p:nvPr>
            <p:ph idx="1"/>
          </p:nvPr>
        </p:nvPicPr>
        <p:blipFill rotWithShape="1">
          <a:blip r:embed="rId3"/>
          <a:srcRect b="3846"/>
          <a:stretch/>
        </p:blipFill>
        <p:spPr>
          <a:xfrm>
            <a:off x="20" y="10"/>
            <a:ext cx="12191980" cy="6857990"/>
          </a:xfrm>
          <a:prstGeom prst="rect">
            <a:avLst/>
          </a:prstGeom>
        </p:spPr>
      </p:pic>
      <p:sp>
        <p:nvSpPr>
          <p:cNvPr id="6" name="TextBox 5">
            <a:extLst>
              <a:ext uri="{FF2B5EF4-FFF2-40B4-BE49-F238E27FC236}">
                <a16:creationId xmlns:a16="http://schemas.microsoft.com/office/drawing/2014/main" id="{CB0C4995-4BC1-4048-930D-E6C07513B303}"/>
              </a:ext>
            </a:extLst>
          </p:cNvPr>
          <p:cNvSpPr txBox="1"/>
          <p:nvPr/>
        </p:nvSpPr>
        <p:spPr>
          <a:xfrm>
            <a:off x="2540000" y="1016000"/>
            <a:ext cx="184731" cy="369332"/>
          </a:xfrm>
          <a:prstGeom prst="rect">
            <a:avLst/>
          </a:prstGeom>
          <a:noFill/>
        </p:spPr>
        <p:txBody>
          <a:bodyPr wrap="none" rtlCol="0">
            <a:spAutoFit/>
          </a:bodyPr>
          <a:lstStyle/>
          <a:p>
            <a:endParaRPr lang="en-US" dirty="0">
              <a:solidFill>
                <a:schemeClr val="bg1"/>
              </a:solidFill>
            </a:endParaRPr>
          </a:p>
        </p:txBody>
      </p:sp>
    </p:spTree>
    <p:extLst>
      <p:ext uri="{BB962C8B-B14F-4D97-AF65-F5344CB8AC3E}">
        <p14:creationId xmlns:p14="http://schemas.microsoft.com/office/powerpoint/2010/main" val="3869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A4FF-F2C9-4725-BE42-8AB592ECF634}"/>
              </a:ext>
            </a:extLst>
          </p:cNvPr>
          <p:cNvSpPr>
            <a:spLocks noGrp="1"/>
          </p:cNvSpPr>
          <p:nvPr>
            <p:ph type="title"/>
          </p:nvPr>
        </p:nvSpPr>
        <p:spPr/>
        <p:txBody>
          <a:bodyPr/>
          <a:lstStyle/>
          <a:p>
            <a:r>
              <a:rPr lang="en-US" dirty="0"/>
              <a:t>Power write #1</a:t>
            </a:r>
          </a:p>
        </p:txBody>
      </p:sp>
      <p:cxnSp>
        <p:nvCxnSpPr>
          <p:cNvPr id="5" name="Straight Connector 4">
            <a:extLst>
              <a:ext uri="{FF2B5EF4-FFF2-40B4-BE49-F238E27FC236}">
                <a16:creationId xmlns:a16="http://schemas.microsoft.com/office/drawing/2014/main" id="{23766529-3D16-4C4B-AA1A-E82F37E0FBD5}"/>
              </a:ext>
            </a:extLst>
          </p:cNvPr>
          <p:cNvCxnSpPr/>
          <p:nvPr/>
        </p:nvCxnSpPr>
        <p:spPr>
          <a:xfrm>
            <a:off x="5825067" y="2912533"/>
            <a:ext cx="0" cy="2895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6607FBE7-DCB7-4A9E-A513-03D0F6996685}"/>
              </a:ext>
            </a:extLst>
          </p:cNvPr>
          <p:cNvCxnSpPr/>
          <p:nvPr/>
        </p:nvCxnSpPr>
        <p:spPr>
          <a:xfrm>
            <a:off x="2590800" y="3606800"/>
            <a:ext cx="66040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D7510C66-2E6C-489B-82FA-2661C13C0690}"/>
              </a:ext>
            </a:extLst>
          </p:cNvPr>
          <p:cNvSpPr txBox="1"/>
          <p:nvPr/>
        </p:nvSpPr>
        <p:spPr>
          <a:xfrm>
            <a:off x="3606800" y="2927922"/>
            <a:ext cx="928459" cy="369332"/>
          </a:xfrm>
          <a:prstGeom prst="rect">
            <a:avLst/>
          </a:prstGeom>
          <a:noFill/>
        </p:spPr>
        <p:txBody>
          <a:bodyPr wrap="none" rtlCol="0">
            <a:spAutoFit/>
          </a:bodyPr>
          <a:lstStyle/>
          <a:p>
            <a:r>
              <a:rPr lang="en-US" b="1" dirty="0"/>
              <a:t>PICKLE</a:t>
            </a:r>
          </a:p>
        </p:txBody>
      </p:sp>
      <p:sp>
        <p:nvSpPr>
          <p:cNvPr id="9" name="Content Placeholder 8">
            <a:extLst>
              <a:ext uri="{FF2B5EF4-FFF2-40B4-BE49-F238E27FC236}">
                <a16:creationId xmlns:a16="http://schemas.microsoft.com/office/drawing/2014/main" id="{40754140-4431-438B-A124-A9FF34EBC310}"/>
              </a:ext>
            </a:extLst>
          </p:cNvPr>
          <p:cNvSpPr txBox="1">
            <a:spLocks noGrp="1"/>
          </p:cNvSpPr>
          <p:nvPr>
            <p:ph idx="1"/>
          </p:nvPr>
        </p:nvSpPr>
        <p:spPr>
          <a:xfrm>
            <a:off x="7012842" y="2929466"/>
            <a:ext cx="994183" cy="400110"/>
          </a:xfrm>
          <a:prstGeom prst="rect">
            <a:avLst/>
          </a:prstGeom>
          <a:noFill/>
        </p:spPr>
        <p:txBody>
          <a:bodyPr wrap="none" rtlCol="0">
            <a:spAutoFit/>
          </a:bodyPr>
          <a:lstStyle/>
          <a:p>
            <a:pPr marL="0" indent="0">
              <a:buNone/>
            </a:pPr>
            <a:r>
              <a:rPr lang="en-US" b="1" dirty="0"/>
              <a:t>Drama</a:t>
            </a:r>
          </a:p>
        </p:txBody>
      </p:sp>
    </p:spTree>
    <p:extLst>
      <p:ext uri="{BB962C8B-B14F-4D97-AF65-F5344CB8AC3E}">
        <p14:creationId xmlns:p14="http://schemas.microsoft.com/office/powerpoint/2010/main" val="24427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CAA6-3BC2-4540-83C6-CA980D4D2B90}"/>
              </a:ext>
            </a:extLst>
          </p:cNvPr>
          <p:cNvSpPr>
            <a:spLocks noGrp="1"/>
          </p:cNvSpPr>
          <p:nvPr>
            <p:ph type="title"/>
          </p:nvPr>
        </p:nvSpPr>
        <p:spPr>
          <a:xfrm>
            <a:off x="1143001" y="0"/>
            <a:ext cx="9905998" cy="1185333"/>
          </a:xfrm>
        </p:spPr>
        <p:txBody>
          <a:bodyPr/>
          <a:lstStyle/>
          <a:p>
            <a:r>
              <a:rPr lang="en-US" dirty="0"/>
              <a:t>Good morning </a:t>
            </a:r>
            <a:r>
              <a:rPr lang="en-US" dirty="0">
                <a:sym typeface="Wingdings" panose="05000000000000000000" pitchFamily="2" charset="2"/>
              </a:rPr>
              <a:t></a:t>
            </a:r>
            <a:br>
              <a:rPr lang="en-US" dirty="0">
                <a:sym typeface="Wingdings" panose="05000000000000000000" pitchFamily="2" charset="2"/>
              </a:rPr>
            </a:br>
            <a:r>
              <a:rPr lang="en-US" dirty="0">
                <a:sym typeface="Wingdings" panose="05000000000000000000" pitchFamily="2" charset="2"/>
              </a:rPr>
              <a:t>October 22, 2019</a:t>
            </a:r>
            <a:endParaRPr lang="en-US" dirty="0"/>
          </a:p>
        </p:txBody>
      </p:sp>
      <p:sp>
        <p:nvSpPr>
          <p:cNvPr id="3" name="Content Placeholder 2">
            <a:extLst>
              <a:ext uri="{FF2B5EF4-FFF2-40B4-BE49-F238E27FC236}">
                <a16:creationId xmlns:a16="http://schemas.microsoft.com/office/drawing/2014/main" id="{E3E30635-C6EE-42B4-A6F5-82EB2B65FD99}"/>
              </a:ext>
            </a:extLst>
          </p:cNvPr>
          <p:cNvSpPr>
            <a:spLocks noGrp="1"/>
          </p:cNvSpPr>
          <p:nvPr>
            <p:ph sz="half" idx="1"/>
          </p:nvPr>
        </p:nvSpPr>
        <p:spPr>
          <a:xfrm>
            <a:off x="426510" y="1710266"/>
            <a:ext cx="5744103" cy="4673600"/>
          </a:xfrm>
        </p:spPr>
        <p:txBody>
          <a:bodyPr>
            <a:noAutofit/>
          </a:bodyPr>
          <a:lstStyle/>
          <a:p>
            <a:pPr marL="342900" indent="-342900">
              <a:buAutoNum type="arabicPeriod"/>
            </a:pPr>
            <a:r>
              <a:rPr lang="en-US" sz="2000" dirty="0">
                <a:sym typeface="Wingdings" panose="05000000000000000000" pitchFamily="2" charset="2"/>
              </a:rPr>
              <a:t></a:t>
            </a:r>
          </a:p>
          <a:p>
            <a:pPr marL="342900" indent="-342900">
              <a:buAutoNum type="arabicPeriod"/>
            </a:pPr>
            <a:r>
              <a:rPr lang="en-US" sz="2000" dirty="0">
                <a:sym typeface="Wingdings" panose="05000000000000000000" pitchFamily="2" charset="2"/>
              </a:rPr>
              <a:t>Today is center day! Hooray!  in your journals, begin a new sheet for today-tomorrow’s centers. Even number groups (2, 4, &amp; 6) are technology; odd number groups (1, 3, 5, &amp; 7) are task cards. We will flip tomorrow.</a:t>
            </a:r>
          </a:p>
          <a:p>
            <a:r>
              <a:rPr lang="en-US" sz="2000" dirty="0">
                <a:sym typeface="Wingdings" panose="05000000000000000000" pitchFamily="2" charset="2"/>
              </a:rPr>
              <a:t>Evens- logon to Padlet or </a:t>
            </a:r>
            <a:r>
              <a:rPr lang="en-US" sz="2000" dirty="0" err="1">
                <a:sym typeface="Wingdings" panose="05000000000000000000" pitchFamily="2" charset="2"/>
              </a:rPr>
              <a:t>nearpod</a:t>
            </a:r>
            <a:r>
              <a:rPr lang="en-US" sz="2000" dirty="0">
                <a:sym typeface="Wingdings" panose="05000000000000000000" pitchFamily="2" charset="2"/>
              </a:rPr>
              <a:t> and use the class code for your class period (see right side).</a:t>
            </a:r>
          </a:p>
          <a:p>
            <a:r>
              <a:rPr lang="en-US" sz="2000" dirty="0">
                <a:sym typeface="Wingdings" panose="05000000000000000000" pitchFamily="2" charset="2"/>
              </a:rPr>
              <a:t>Odds- for each task card, answer the question </a:t>
            </a:r>
            <a:r>
              <a:rPr lang="en-US" sz="2000" b="1" u="sng" dirty="0">
                <a:sym typeface="Wingdings" panose="05000000000000000000" pitchFamily="2" charset="2"/>
              </a:rPr>
              <a:t>and</a:t>
            </a:r>
            <a:r>
              <a:rPr lang="en-US" sz="2000" dirty="0">
                <a:sym typeface="Wingdings" panose="05000000000000000000" pitchFamily="2" charset="2"/>
              </a:rPr>
              <a:t> explain why.</a:t>
            </a:r>
          </a:p>
          <a:p>
            <a:r>
              <a:rPr lang="en-US" sz="2000" b="1" dirty="0">
                <a:solidFill>
                  <a:srgbClr val="00B050"/>
                </a:solidFill>
                <a:sym typeface="Wingdings" panose="05000000000000000000" pitchFamily="2" charset="2"/>
              </a:rPr>
              <a:t>Every group makes a new t-chart in the back of your journal labeled “narrative feedback.” </a:t>
            </a:r>
            <a:r>
              <a:rPr lang="en-US" sz="2000" dirty="0">
                <a:sym typeface="Wingdings" panose="05000000000000000000" pitchFamily="2" charset="2"/>
              </a:rPr>
              <a:t>we will conference grins/grows and goal scores.</a:t>
            </a:r>
            <a:endParaRPr lang="en-US" sz="2000" dirty="0"/>
          </a:p>
        </p:txBody>
      </p:sp>
      <p:sp>
        <p:nvSpPr>
          <p:cNvPr id="4" name="Content Placeholder 3">
            <a:extLst>
              <a:ext uri="{FF2B5EF4-FFF2-40B4-BE49-F238E27FC236}">
                <a16:creationId xmlns:a16="http://schemas.microsoft.com/office/drawing/2014/main" id="{E2882FEE-A195-4FCE-BF04-94F9C2D8A3C4}"/>
              </a:ext>
            </a:extLst>
          </p:cNvPr>
          <p:cNvSpPr>
            <a:spLocks noGrp="1"/>
          </p:cNvSpPr>
          <p:nvPr>
            <p:ph sz="half" idx="2"/>
          </p:nvPr>
        </p:nvSpPr>
        <p:spPr>
          <a:xfrm>
            <a:off x="6170613" y="1515535"/>
            <a:ext cx="5411788" cy="4521198"/>
          </a:xfrm>
        </p:spPr>
        <p:txBody>
          <a:bodyPr>
            <a:noAutofit/>
          </a:bodyPr>
          <a:lstStyle/>
          <a:p>
            <a:pPr marL="0" indent="0">
              <a:buNone/>
            </a:pPr>
            <a:r>
              <a:rPr lang="en-US" sz="2200" b="1" u="sng" dirty="0"/>
              <a:t>Padlet:</a:t>
            </a:r>
            <a:r>
              <a:rPr lang="en-US" sz="2200" dirty="0"/>
              <a:t> go to our class webpage. Click “classroom resources,” then under ‘media’ find the ‘Man vs. technology’ link.</a:t>
            </a:r>
          </a:p>
          <a:p>
            <a:r>
              <a:rPr lang="en-US" sz="2200" dirty="0"/>
              <a:t>2</a:t>
            </a:r>
            <a:r>
              <a:rPr lang="en-US" sz="2200" baseline="30000" dirty="0"/>
              <a:t>nd</a:t>
            </a:r>
            <a:endParaRPr lang="en-US" sz="2200" dirty="0"/>
          </a:p>
          <a:p>
            <a:r>
              <a:rPr lang="en-US" sz="2200" dirty="0"/>
              <a:t>4</a:t>
            </a:r>
            <a:r>
              <a:rPr lang="en-US" sz="2200" baseline="30000" dirty="0"/>
              <a:t>th</a:t>
            </a:r>
            <a:endParaRPr lang="en-US" sz="2200" dirty="0"/>
          </a:p>
          <a:p>
            <a:pPr marL="0" indent="0">
              <a:buNone/>
            </a:pPr>
            <a:endParaRPr lang="en-US" sz="2200" dirty="0"/>
          </a:p>
          <a:p>
            <a:pPr marL="0" indent="0">
              <a:buNone/>
            </a:pPr>
            <a:r>
              <a:rPr lang="en-US" sz="2200" b="1" u="sng" dirty="0"/>
              <a:t>Nearpod</a:t>
            </a:r>
            <a:r>
              <a:rPr lang="en-US" sz="2200" dirty="0"/>
              <a:t> logins per class:</a:t>
            </a:r>
          </a:p>
          <a:p>
            <a:r>
              <a:rPr lang="en-US" sz="2200" dirty="0"/>
              <a:t>5</a:t>
            </a:r>
            <a:r>
              <a:rPr lang="en-US" sz="2200" baseline="30000" dirty="0"/>
              <a:t>th- </a:t>
            </a:r>
            <a:r>
              <a:rPr lang="en-US" sz="2200" baseline="30000" dirty="0" err="1"/>
              <a:t>nrbgf</a:t>
            </a:r>
            <a:endParaRPr lang="en-US" sz="2200" dirty="0"/>
          </a:p>
          <a:p>
            <a:r>
              <a:rPr lang="en-US" sz="2200" dirty="0"/>
              <a:t>7</a:t>
            </a:r>
            <a:r>
              <a:rPr lang="en-US" sz="2200" baseline="30000" dirty="0"/>
              <a:t>th- </a:t>
            </a:r>
            <a:r>
              <a:rPr lang="en-US" sz="2200" baseline="30000" dirty="0" err="1"/>
              <a:t>eqfbh</a:t>
            </a:r>
            <a:endParaRPr lang="en-US" sz="2200" dirty="0"/>
          </a:p>
          <a:p>
            <a:r>
              <a:rPr lang="en-US" sz="2200" dirty="0"/>
              <a:t>8</a:t>
            </a:r>
            <a:r>
              <a:rPr lang="en-US" sz="2200" baseline="30000" dirty="0"/>
              <a:t>th- </a:t>
            </a:r>
            <a:r>
              <a:rPr lang="en-US" sz="2200" baseline="30000" dirty="0" err="1"/>
              <a:t>hvscu</a:t>
            </a:r>
            <a:endParaRPr lang="en-US" sz="2200" dirty="0"/>
          </a:p>
        </p:txBody>
      </p:sp>
      <p:cxnSp>
        <p:nvCxnSpPr>
          <p:cNvPr id="6" name="Straight Arrow Connector 5">
            <a:extLst>
              <a:ext uri="{FF2B5EF4-FFF2-40B4-BE49-F238E27FC236}">
                <a16:creationId xmlns:a16="http://schemas.microsoft.com/office/drawing/2014/main" id="{029A5827-3AE0-49A4-972C-A629EDBBFF3F}"/>
              </a:ext>
            </a:extLst>
          </p:cNvPr>
          <p:cNvCxnSpPr/>
          <p:nvPr/>
        </p:nvCxnSpPr>
        <p:spPr>
          <a:xfrm>
            <a:off x="3793068" y="4521200"/>
            <a:ext cx="1645920" cy="0"/>
          </a:xfrm>
          <a:prstGeom prst="straightConnector1">
            <a:avLst/>
          </a:prstGeom>
          <a:ln w="9525" cap="flat" cmpd="sng" algn="ctr">
            <a:solidFill>
              <a:srgbClr val="FFF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6F77FC87-57DA-458D-8B30-1E76DA191504}"/>
              </a:ext>
            </a:extLst>
          </p:cNvPr>
          <p:cNvSpPr txBox="1"/>
          <p:nvPr/>
        </p:nvSpPr>
        <p:spPr>
          <a:xfrm>
            <a:off x="5688012" y="49411"/>
            <a:ext cx="6643687" cy="1661993"/>
          </a:xfrm>
          <a:prstGeom prst="rect">
            <a:avLst/>
          </a:prstGeom>
          <a:noFill/>
        </p:spPr>
        <p:txBody>
          <a:bodyPr wrap="square" rtlCol="0">
            <a:spAutoFit/>
          </a:bodyPr>
          <a:lstStyle/>
          <a:p>
            <a:r>
              <a:rPr lang="en-US" sz="2000" b="1" dirty="0">
                <a:solidFill>
                  <a:srgbClr val="FFFF00"/>
                </a:solidFill>
              </a:rPr>
              <a:t>**If you complete your center early, take this quiz:</a:t>
            </a:r>
          </a:p>
          <a:p>
            <a:r>
              <a:rPr lang="en-US" sz="2000" b="1" dirty="0">
                <a:solidFill>
                  <a:srgbClr val="FFFF00"/>
                </a:solidFill>
                <a:hlinkClick r:id="rId2"/>
              </a:rPr>
              <a:t>www.psycom.net/internet-addiction-test-quiz</a:t>
            </a:r>
            <a:endParaRPr lang="en-US" sz="2000" b="1" dirty="0">
              <a:solidFill>
                <a:srgbClr val="FFFF00"/>
              </a:solidFill>
            </a:endParaRPr>
          </a:p>
          <a:p>
            <a:r>
              <a:rPr lang="en-US" sz="2000" b="1" dirty="0">
                <a:solidFill>
                  <a:srgbClr val="FFFF00"/>
                </a:solidFill>
              </a:rPr>
              <a:t>**Then, finish either your Harris Burdick or Lamb to the Slaughter story.**</a:t>
            </a:r>
          </a:p>
          <a:p>
            <a:r>
              <a:rPr lang="en-US" sz="2200" b="1" dirty="0">
                <a:solidFill>
                  <a:srgbClr val="FFFF00"/>
                </a:solidFill>
              </a:rPr>
              <a:t> </a:t>
            </a:r>
          </a:p>
        </p:txBody>
      </p:sp>
    </p:spTree>
    <p:extLst>
      <p:ext uri="{BB962C8B-B14F-4D97-AF65-F5344CB8AC3E}">
        <p14:creationId xmlns:p14="http://schemas.microsoft.com/office/powerpoint/2010/main" val="332199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0B63-2203-43CB-97FF-4A6C40C6EE07}"/>
              </a:ext>
            </a:extLst>
          </p:cNvPr>
          <p:cNvSpPr>
            <a:spLocks noGrp="1"/>
          </p:cNvSpPr>
          <p:nvPr>
            <p:ph type="title"/>
          </p:nvPr>
        </p:nvSpPr>
        <p:spPr>
          <a:xfrm>
            <a:off x="1141413" y="203201"/>
            <a:ext cx="9905998" cy="622300"/>
          </a:xfrm>
        </p:spPr>
        <p:txBody>
          <a:bodyPr/>
          <a:lstStyle/>
          <a:p>
            <a:r>
              <a:rPr lang="en-US" b="1" u="sng" dirty="0"/>
              <a:t>No red ink logins:</a:t>
            </a:r>
          </a:p>
        </p:txBody>
      </p:sp>
      <p:sp>
        <p:nvSpPr>
          <p:cNvPr id="3" name="Content Placeholder 2">
            <a:extLst>
              <a:ext uri="{FF2B5EF4-FFF2-40B4-BE49-F238E27FC236}">
                <a16:creationId xmlns:a16="http://schemas.microsoft.com/office/drawing/2014/main" id="{EA79FE1B-FFF1-446C-BC69-B311DF1D155F}"/>
              </a:ext>
            </a:extLst>
          </p:cNvPr>
          <p:cNvSpPr>
            <a:spLocks noGrp="1"/>
          </p:cNvSpPr>
          <p:nvPr>
            <p:ph idx="1"/>
          </p:nvPr>
        </p:nvSpPr>
        <p:spPr>
          <a:xfrm>
            <a:off x="1141413" y="1892301"/>
            <a:ext cx="9905998" cy="3898900"/>
          </a:xfrm>
        </p:spPr>
        <p:txBody>
          <a:bodyPr>
            <a:noAutofit/>
          </a:bodyPr>
          <a:lstStyle/>
          <a:p>
            <a:pPr marL="0" indent="0">
              <a:buNone/>
            </a:pPr>
            <a:r>
              <a:rPr lang="en-US" sz="3200" dirty="0"/>
              <a:t>1. Go to </a:t>
            </a:r>
            <a:r>
              <a:rPr lang="en-US" sz="3200" u="sng" dirty="0">
                <a:solidFill>
                  <a:srgbClr val="0000CC"/>
                </a:solidFill>
              </a:rPr>
              <a:t>noredink.com.</a:t>
            </a:r>
          </a:p>
          <a:p>
            <a:pPr marL="0" indent="0">
              <a:buNone/>
            </a:pPr>
            <a:r>
              <a:rPr lang="en-US" sz="3200" dirty="0">
                <a:solidFill>
                  <a:schemeClr val="tx1"/>
                </a:solidFill>
              </a:rPr>
              <a:t>2. Sign-up and create an account.</a:t>
            </a:r>
          </a:p>
          <a:p>
            <a:pPr marL="0" indent="0">
              <a:buNone/>
            </a:pPr>
            <a:r>
              <a:rPr lang="en-US" sz="3200" dirty="0">
                <a:solidFill>
                  <a:schemeClr val="tx1"/>
                </a:solidFill>
              </a:rPr>
              <a:t>3. </a:t>
            </a:r>
            <a:r>
              <a:rPr lang="en-US" sz="3200" dirty="0"/>
              <a:t>type in the class code for your class period-</a:t>
            </a:r>
          </a:p>
          <a:p>
            <a:r>
              <a:rPr lang="en-US" sz="3200" dirty="0"/>
              <a:t>2</a:t>
            </a:r>
            <a:r>
              <a:rPr lang="en-US" sz="3200" baseline="30000" dirty="0"/>
              <a:t>nd- </a:t>
            </a:r>
            <a:r>
              <a:rPr lang="en-US" sz="3200" baseline="30000" dirty="0">
                <a:latin typeface="Arial" panose="020B0604020202020204" pitchFamily="34" charset="0"/>
                <a:cs typeface="Arial" panose="020B0604020202020204" pitchFamily="34" charset="0"/>
              </a:rPr>
              <a:t>fun mustard 97 </a:t>
            </a:r>
            <a:endParaRPr lang="en-US" sz="3200" dirty="0">
              <a:latin typeface="Arial" panose="020B0604020202020204" pitchFamily="34" charset="0"/>
              <a:cs typeface="Arial" panose="020B0604020202020204" pitchFamily="34" charset="0"/>
            </a:endParaRPr>
          </a:p>
          <a:p>
            <a:r>
              <a:rPr lang="en-US" sz="3200" dirty="0"/>
              <a:t>4</a:t>
            </a:r>
            <a:r>
              <a:rPr lang="en-US" sz="3200" baseline="30000" dirty="0"/>
              <a:t>th- clean donkey 77</a:t>
            </a:r>
            <a:endParaRPr lang="en-US" sz="3200" dirty="0"/>
          </a:p>
          <a:p>
            <a:r>
              <a:rPr lang="en-US" sz="3200" dirty="0"/>
              <a:t>5</a:t>
            </a:r>
            <a:r>
              <a:rPr lang="en-US" sz="3200" baseline="30000" dirty="0"/>
              <a:t>th- melted blender 56</a:t>
            </a:r>
            <a:endParaRPr lang="en-US" sz="3200" dirty="0"/>
          </a:p>
          <a:p>
            <a:r>
              <a:rPr lang="en-US" sz="3200" dirty="0"/>
              <a:t>7</a:t>
            </a:r>
            <a:r>
              <a:rPr lang="en-US" sz="3200" baseline="30000" dirty="0"/>
              <a:t>th- rare penny 89</a:t>
            </a:r>
            <a:endParaRPr lang="en-US" sz="3200" dirty="0"/>
          </a:p>
          <a:p>
            <a:r>
              <a:rPr lang="en-US" sz="3200" dirty="0"/>
              <a:t>8</a:t>
            </a:r>
            <a:r>
              <a:rPr lang="en-US" sz="3200" baseline="30000" dirty="0"/>
              <a:t>th- crowded vest 26</a:t>
            </a:r>
          </a:p>
          <a:p>
            <a:pPr marL="0" indent="0">
              <a:buNone/>
            </a:pPr>
            <a:r>
              <a:rPr lang="en-US" sz="3200" dirty="0">
                <a:solidFill>
                  <a:schemeClr val="tx1"/>
                </a:solidFill>
              </a:rPr>
              <a:t>4. Click on </a:t>
            </a:r>
            <a:r>
              <a:rPr lang="en-US" sz="3200" b="1" dirty="0">
                <a:solidFill>
                  <a:srgbClr val="FFFF00"/>
                </a:solidFill>
              </a:rPr>
              <a:t>thesis statement practice </a:t>
            </a:r>
            <a:r>
              <a:rPr lang="en-US" sz="3200" dirty="0">
                <a:solidFill>
                  <a:schemeClr val="tx1"/>
                </a:solidFill>
              </a:rPr>
              <a:t>and begin.</a:t>
            </a:r>
          </a:p>
          <a:p>
            <a:pPr marL="0" indent="0">
              <a:buNone/>
            </a:pPr>
            <a:endParaRPr lang="en-US" sz="3200" b="1" dirty="0">
              <a:solidFill>
                <a:srgbClr val="FFFF00"/>
              </a:solidFill>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386846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6204</TotalTime>
  <Words>381</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vt:lpstr>
      <vt:lpstr>Mesh</vt:lpstr>
      <vt:lpstr>1.  2. Go to my website. 3. Click classroom resources. 4. Under “Texts” find “ditching your phone” and read the article. 5. Answer the writing prompt below:</vt:lpstr>
      <vt:lpstr>CFA login:</vt:lpstr>
      <vt:lpstr>1.  2. Go to my website. 3. Click classroom resources. 4. Under “Texts” find “ditching your phone” and “5 New brain disorders…”. 5. Answer the writing prompt below, beginning with an intro. Paragraph. Notes on intro. Paragraphs are on the website (PowerPoint) as a reference—scroll to the bottom.</vt:lpstr>
      <vt:lpstr>PowerPoint Presentation</vt:lpstr>
      <vt:lpstr>Power write #1</vt:lpstr>
      <vt:lpstr>Good morning  October 22, 2019</vt:lpstr>
      <vt:lpstr>No red ink logins: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 2. Go to my website. 3. Click classroom resources. 4. Under “Texts” find “ditching your phone” and read the article. 5. Answer the writing prompt below:</dc:title>
  <dc:creator>Christina Oats</dc:creator>
  <cp:lastModifiedBy>Christina Oats</cp:lastModifiedBy>
  <cp:revision>25</cp:revision>
  <dcterms:created xsi:type="dcterms:W3CDTF">2019-10-21T13:29:02Z</dcterms:created>
  <dcterms:modified xsi:type="dcterms:W3CDTF">2019-10-25T20:53:16Z</dcterms:modified>
</cp:coreProperties>
</file>