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30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262" r:id="rId41"/>
    <p:sldId id="257" r:id="rId42"/>
    <p:sldId id="258" r:id="rId43"/>
    <p:sldId id="260" r:id="rId44"/>
    <p:sldId id="259" r:id="rId45"/>
    <p:sldId id="261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F87B-E136-4BC8-84AF-BD32FE205F1D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8F55-1566-406E-8DE0-7FF5B1FD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From http://www.bbc.co.uk/schools/ks3bitesize/english/reading/text_types/revise8.shtml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A22EB1-5A75-4142-BF7E-807DAB670128}" type="slidenum">
              <a:rPr lang="en-US" altLang="en-US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2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21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7088" indent="-233363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42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14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6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5888" indent="-233363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114BC-C6E0-4E55-A83B-F0C311C2A560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5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CSGuest\Local%20Settings\Temporary%20Internet%20Files\Content.IE5\SPM7X9ER\MP900309555%5b1%5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UD26iTq2p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m-1xvWibt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CSGuest\Local%20Settings\Temporary%20Internet%20Files\Content.IE5\F7XI2MN3\MPj04286510000%5b1%5d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L4STFutaI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S8d6Lbmaxo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0_M7bIOTcY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jYYLx4HUm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XQ2eRHklD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shUDa10JYY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i7wELTVi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/>
              <a:t>Idiom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000"/>
              <a:t>Sayings that have a different meaning than the literal meaning.</a:t>
            </a:r>
          </a:p>
          <a:p>
            <a:pPr eaLnBrk="1" hangingPunct="1"/>
            <a:r>
              <a:rPr lang="en-US" altLang="en-US" sz="4000"/>
              <a:t>Ex. Jane is in the doghouse with mom since she lost her ring.  </a:t>
            </a:r>
          </a:p>
        </p:txBody>
      </p:sp>
      <p:pic>
        <p:nvPicPr>
          <p:cNvPr id="21508" name="Picture 2" descr="C:\Users\amanda\AppData\Local\Microsoft\Windows\Temporary Internet Files\Content.IE5\P625FR8V\MCj039103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415">
            <a:off x="5616575" y="5041900"/>
            <a:ext cx="17033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1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Metaphor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000"/>
              <a:t>Comparing two things by showing the likeness between them.  (does not use like or as)</a:t>
            </a:r>
          </a:p>
          <a:p>
            <a:pPr eaLnBrk="1" hangingPunct="1"/>
            <a:r>
              <a:rPr lang="en-US" altLang="en-US" sz="4000"/>
              <a:t>Ex. Alice tears were a raging river that drowned her.    </a:t>
            </a:r>
          </a:p>
        </p:txBody>
      </p:sp>
      <p:pic>
        <p:nvPicPr>
          <p:cNvPr id="4" name="MSj00746510000[1].wav">
            <a:hlinkClick r:id="" action="ppaction://media"/>
          </p:cNvPr>
          <p:cNvPicPr>
            <a:picLocks noRot="1" noChangeAspect="1"/>
          </p:cNvPicPr>
          <p:nvPr>
            <a:wavAudioFile r:embed="rId1" name="MSj00746510000[1]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C:\Users\amanda\AppData\Local\Microsoft\Windows\Temporary Internet Files\Content.IE5\1SYWL4WB\MCj0290861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0614">
            <a:off x="8877672" y="4122683"/>
            <a:ext cx="23463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Metaphor practice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000"/>
              <a:t>Ex. Death is a thief</a:t>
            </a:r>
          </a:p>
          <a:p>
            <a:pPr eaLnBrk="1" hangingPunct="1"/>
            <a:r>
              <a:rPr lang="en-US" altLang="en-US" sz="4000"/>
              <a:t>A friend is a ______________.</a:t>
            </a:r>
          </a:p>
          <a:p>
            <a:pPr eaLnBrk="1" hangingPunct="1"/>
            <a:r>
              <a:rPr lang="en-US" altLang="en-US" sz="4000"/>
              <a:t>Life is _____________.</a:t>
            </a:r>
          </a:p>
          <a:p>
            <a:pPr eaLnBrk="1" hangingPunct="1"/>
            <a:r>
              <a:rPr lang="en-US" altLang="en-US" sz="4000"/>
              <a:t>Love is_________________.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2252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Example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7924800" cy="4873625"/>
          </a:xfrm>
        </p:spPr>
        <p:txBody>
          <a:bodyPr/>
          <a:lstStyle/>
          <a:p>
            <a:r>
              <a:rPr lang="en-US" altLang="en-US"/>
              <a:t>Fog rubbing its back on windows </a:t>
            </a:r>
          </a:p>
          <a:p>
            <a:r>
              <a:rPr lang="en-US" altLang="en-US"/>
              <a:t>Makes a sudden leap and curls</a:t>
            </a:r>
          </a:p>
          <a:p>
            <a:r>
              <a:rPr lang="en-US" altLang="en-US"/>
              <a:t>Around the house to fall asleep</a:t>
            </a:r>
          </a:p>
          <a:p>
            <a:endParaRPr lang="en-US" altLang="en-US"/>
          </a:p>
          <a:p>
            <a:r>
              <a:rPr lang="en-US" altLang="en-US"/>
              <a:t>The author is comparing fog to </a:t>
            </a:r>
          </a:p>
          <a:p>
            <a:r>
              <a:rPr lang="en-US" altLang="en-US"/>
              <a:t>what animal with out coming </a:t>
            </a:r>
          </a:p>
          <a:p>
            <a:r>
              <a:rPr lang="en-US" altLang="en-US"/>
              <a:t>straight out and saying it?</a:t>
            </a:r>
          </a:p>
        </p:txBody>
      </p:sp>
      <p:pic>
        <p:nvPicPr>
          <p:cNvPr id="50180" name="MP900309555[1].jpg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1" y="1524001"/>
            <a:ext cx="2551113" cy="3883025"/>
          </a:xfrm>
        </p:spPr>
      </p:pic>
    </p:spTree>
    <p:extLst>
      <p:ext uri="{BB962C8B-B14F-4D97-AF65-F5344CB8AC3E}">
        <p14:creationId xmlns:p14="http://schemas.microsoft.com/office/powerpoint/2010/main" val="31567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01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cap="none" dirty="0" smtClean="0"/>
              <a:t>Listen to the metaphors in this song-</a:t>
            </a:r>
            <a:r>
              <a:rPr lang="en-US" altLang="en-US" sz="3200" dirty="0" smtClean="0"/>
              <a:t>Write </a:t>
            </a:r>
            <a:r>
              <a:rPr lang="en-US" altLang="en-US" sz="3200" dirty="0"/>
              <a:t>down 3-5 metaphors you hear in this song.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cap="none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" name="nUD26iTq2p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5931" y="1734207"/>
            <a:ext cx="10216055" cy="47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m-1xvWibt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6648" y="1853248"/>
            <a:ext cx="9853449" cy="4673676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cap="none" dirty="0" smtClean="0"/>
              <a:t>Listen to the metaphors in this song-</a:t>
            </a:r>
            <a:r>
              <a:rPr lang="en-US" altLang="en-US" sz="3200" dirty="0" smtClean="0"/>
              <a:t>Write </a:t>
            </a:r>
            <a:r>
              <a:rPr lang="en-US" altLang="en-US" sz="3200" dirty="0"/>
              <a:t>down 3-5 metaphors you hear in this song.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cap="none" dirty="0" smtClean="0"/>
          </a:p>
        </p:txBody>
      </p:sp>
    </p:spTree>
    <p:extLst>
      <p:ext uri="{BB962C8B-B14F-4D97-AF65-F5344CB8AC3E}">
        <p14:creationId xmlns:p14="http://schemas.microsoft.com/office/powerpoint/2010/main" val="370992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Writing Time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Now it is time to write three examples of each figurative language we just went over.</a:t>
            </a:r>
          </a:p>
        </p:txBody>
      </p:sp>
    </p:spTree>
    <p:extLst>
      <p:ext uri="{BB962C8B-B14F-4D97-AF65-F5344CB8AC3E}">
        <p14:creationId xmlns:p14="http://schemas.microsoft.com/office/powerpoint/2010/main" val="755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/>
              <a:t>           Onomatopoeia</a:t>
            </a:r>
            <a:endParaRPr lang="en-US" sz="4800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720520" y="1535085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Naming a thing or an action by imitating the sound associated with it.  </a:t>
            </a:r>
          </a:p>
          <a:p>
            <a:pPr eaLnBrk="1" hangingPunct="1"/>
            <a:r>
              <a:rPr lang="en-US" altLang="en-US" sz="4800" dirty="0"/>
              <a:t>Ex. buzz, hiss, roar, woof  </a:t>
            </a:r>
          </a:p>
        </p:txBody>
      </p:sp>
      <p:pic>
        <p:nvPicPr>
          <p:cNvPr id="27652" name="Picture 3" descr="C:\Users\amanda\AppData\Local\Microsoft\Windows\Temporary Internet Files\Content.IE5\P625FR8V\MCj042837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770">
            <a:off x="7772401" y="4800600"/>
            <a:ext cx="16922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amanda\AppData\Local\Microsoft\Windows\Temporary Internet Files\Content.IE5\BTE3FK92\MCj0417448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169">
            <a:off x="8610600" y="990600"/>
            <a:ext cx="17541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Users\amanda\AppData\Local\Microsoft\Windows\Temporary Internet Files\Content.IE5\LC1S1LCM\MCj0424718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0"/>
            <a:ext cx="12192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C:\Users\amanda\AppData\Local\Microsoft\Windows\Temporary Internet Files\Content.IE5\1SYWL4WB\MMAG00184_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334000"/>
            <a:ext cx="21304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9"/>
          <p:cNvSpPr>
            <a:spLocks noChangeArrowheads="1"/>
          </p:cNvSpPr>
          <p:nvPr/>
        </p:nvSpPr>
        <p:spPr bwMode="auto">
          <a:xfrm rot="603029">
            <a:off x="8153400" y="3505200"/>
            <a:ext cx="2819400" cy="1981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8534400" y="4267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latin typeface="Comic Sans MS" panose="030F0702030302020204" pitchFamily="66" charset="0"/>
              </a:rPr>
              <a:t>BANG</a:t>
            </a:r>
          </a:p>
        </p:txBody>
      </p:sp>
    </p:spTree>
    <p:extLst>
      <p:ext uri="{BB962C8B-B14F-4D97-AF65-F5344CB8AC3E}">
        <p14:creationId xmlns:p14="http://schemas.microsoft.com/office/powerpoint/2010/main" val="3362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FF0000"/>
                </a:solidFill>
              </a:rPr>
              <a:t>Person</a:t>
            </a:r>
            <a:r>
              <a:rPr lang="en-US" sz="4800" dirty="0"/>
              <a:t>ification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400"/>
              <a:t>Giving something human qualities  </a:t>
            </a:r>
          </a:p>
          <a:p>
            <a:pPr eaLnBrk="1" hangingPunct="1"/>
            <a:r>
              <a:rPr lang="en-US" altLang="en-US" sz="4400"/>
              <a:t>Ex. The stuffed bear smiled as the little boy hugged him close.  </a:t>
            </a:r>
          </a:p>
        </p:txBody>
      </p:sp>
      <p:pic>
        <p:nvPicPr>
          <p:cNvPr id="28676" name="Picture 2" descr="C:\Users\amanda\AppData\Local\Microsoft\Windows\Temporary Internet Files\Content.IE5\BTE3FK92\MCj0151329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680">
            <a:off x="7772401" y="4572000"/>
            <a:ext cx="10064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C:\Users\amanda\AppData\Local\Microsoft\Windows\Temporary Internet Files\Content.IE5\P625FR8V\MMj0303380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369">
            <a:off x="8229600" y="165101"/>
            <a:ext cx="1600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Example: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8153400" cy="4873625"/>
          </a:xfrm>
        </p:spPr>
        <p:txBody>
          <a:bodyPr/>
          <a:lstStyle/>
          <a:p>
            <a:pPr algn="ctr"/>
            <a:r>
              <a:rPr lang="en-US" altLang="en-US"/>
              <a:t> Slowly, silently, now the moon </a:t>
            </a:r>
          </a:p>
          <a:p>
            <a:pPr algn="ctr"/>
            <a:r>
              <a:rPr lang="en-US" altLang="en-US"/>
              <a:t>Walks the night in her silver</a:t>
            </a:r>
          </a:p>
          <a:p>
            <a:pPr algn="ctr"/>
            <a:r>
              <a:rPr lang="en-US" altLang="en-US"/>
              <a:t>Shoon;</a:t>
            </a:r>
          </a:p>
          <a:p>
            <a:pPr algn="ctr"/>
            <a:r>
              <a:rPr lang="en-US" altLang="en-US"/>
              <a:t>This way and that, she peers and </a:t>
            </a:r>
          </a:p>
          <a:p>
            <a:pPr algn="ctr"/>
            <a:r>
              <a:rPr lang="en-US" altLang="en-US"/>
              <a:t>Sees</a:t>
            </a:r>
          </a:p>
          <a:p>
            <a:pPr algn="ctr"/>
            <a:r>
              <a:rPr lang="en-US" altLang="en-US"/>
              <a:t>Silver fruit upon silver trees</a:t>
            </a:r>
          </a:p>
        </p:txBody>
      </p:sp>
      <p:pic>
        <p:nvPicPr>
          <p:cNvPr id="29700" name="Picture 7" descr="MC900023317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1" y="4267200"/>
            <a:ext cx="1838325" cy="1981200"/>
          </a:xfrm>
        </p:spPr>
      </p:pic>
    </p:spTree>
    <p:extLst>
      <p:ext uri="{BB962C8B-B14F-4D97-AF65-F5344CB8AC3E}">
        <p14:creationId xmlns:p14="http://schemas.microsoft.com/office/powerpoint/2010/main" val="26419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algn="ctr">
              <a:defRPr/>
            </a:pPr>
            <a:r>
              <a:rPr lang="en-US" sz="5400" dirty="0"/>
              <a:t>Figurative Language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en-US" sz="2800"/>
              <a:t>Painting your writing with words…</a:t>
            </a:r>
          </a:p>
        </p:txBody>
      </p:sp>
      <p:pic>
        <p:nvPicPr>
          <p:cNvPr id="12292" name="Picture 5" descr="C:\Users\amanda\AppData\Local\Microsoft\Windows\Temporary Internet Files\Content.IE5\P625FR8V\MCj0095337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860">
            <a:off x="2451893" y="783378"/>
            <a:ext cx="271621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Simile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400"/>
              <a:t>A figure of speech comparing two unlike things that uses like or as  </a:t>
            </a:r>
          </a:p>
          <a:p>
            <a:pPr eaLnBrk="1" hangingPunct="1"/>
            <a:r>
              <a:rPr lang="en-US" altLang="en-US" sz="4400"/>
              <a:t>Ex. The sun is like a yellow ball of fire in the sky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24" name="Picture 3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08626"/>
            <a:ext cx="990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203826"/>
            <a:ext cx="12144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19750"/>
            <a:ext cx="9096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14976"/>
            <a:ext cx="9858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97450"/>
            <a:ext cx="13668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08626"/>
            <a:ext cx="990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05438"/>
            <a:ext cx="106680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0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203826"/>
            <a:ext cx="1214438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1" descr="C:\Users\amanda\AppData\Local\Microsoft\Windows\Temporary Internet Files\Content.IE5\LC1S1LCM\MMj0236357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00638"/>
            <a:ext cx="11430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C:\Users\amanda\AppData\Local\Microsoft\Windows\Temporary Internet Files\Content.IE5\BTE3FK92\MCj0232207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444">
            <a:off x="7356475" y="-41275"/>
            <a:ext cx="2286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Simile Practice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371601"/>
            <a:ext cx="9144000" cy="5102225"/>
          </a:xfrm>
        </p:spPr>
        <p:txBody>
          <a:bodyPr/>
          <a:lstStyle/>
          <a:p>
            <a:pPr eaLnBrk="1" hangingPunct="1"/>
            <a:r>
              <a:rPr lang="en-US" altLang="en-US" sz="3800">
                <a:latin typeface="Comic Sans MS" panose="030F0702030302020204" pitchFamily="66" charset="0"/>
              </a:rPr>
              <a:t>The bird was as ______as _______.</a:t>
            </a:r>
          </a:p>
          <a:p>
            <a:pPr eaLnBrk="1" hangingPunct="1"/>
            <a:r>
              <a:rPr lang="en-US" altLang="en-US" sz="3800">
                <a:latin typeface="Comic Sans MS" panose="030F0702030302020204" pitchFamily="66" charset="0"/>
              </a:rPr>
              <a:t>My mom is as ______as a ________.</a:t>
            </a:r>
          </a:p>
          <a:p>
            <a:pPr eaLnBrk="1" hangingPunct="1"/>
            <a:r>
              <a:rPr lang="en-US" altLang="en-US" sz="3800">
                <a:latin typeface="Comic Sans MS" panose="030F0702030302020204" pitchFamily="66" charset="0"/>
              </a:rPr>
              <a:t>The pillow was like a __________.</a:t>
            </a:r>
          </a:p>
          <a:p>
            <a:pPr eaLnBrk="1" hangingPunct="1"/>
            <a:r>
              <a:rPr lang="en-US" altLang="en-US" sz="3800">
                <a:latin typeface="Comic Sans MS" panose="030F0702030302020204" pitchFamily="66" charset="0"/>
              </a:rPr>
              <a:t>My puppy is like a __________.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Pun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400"/>
              <a:t>Play on words…</a:t>
            </a:r>
          </a:p>
          <a:p>
            <a:pPr eaLnBrk="1" hangingPunct="1"/>
            <a:r>
              <a:rPr lang="en-US" altLang="en-US" sz="4400"/>
              <a:t>Ex. Where does an elephant put suitcase?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sz="4400"/>
              <a:t>In its trunk!</a:t>
            </a:r>
          </a:p>
        </p:txBody>
      </p:sp>
      <p:pic>
        <p:nvPicPr>
          <p:cNvPr id="33796" name="Picture 2" descr="C:\Users\amanda\AppData\Local\Microsoft\Windows\Temporary Internet Files\Content.IE5\LC1S1LCM\MCj042415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208">
            <a:off x="6934200" y="609601"/>
            <a:ext cx="2819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Sj03884580000[1].wav">
            <a:hlinkClick r:id="" action="ppaction://media"/>
          </p:cNvPr>
          <p:cNvPicPr>
            <a:picLocks noRot="1" noChangeAspect="1"/>
          </p:cNvPicPr>
          <p:nvPr>
            <a:wavAudioFile r:embed="rId1" name="MSj03884580000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 descr="C:\Users\amanda\AppData\Local\Microsoft\Windows\Temporary Internet Files\Content.IE5\LC1S1LCM\MCj0311268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616">
            <a:off x="3505200" y="4724400"/>
            <a:ext cx="1817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MSj03884240000[1].wav">
            <a:hlinkClick r:id="" action="ppaction://media"/>
          </p:cNvPr>
          <p:cNvPicPr>
            <a:picLocks noRot="1" noChangeAspect="1"/>
          </p:cNvPicPr>
          <p:nvPr>
            <a:wavAudioFile r:embed="rId2" name="MSj03884240000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dirty="0"/>
              <a:t>Image</a:t>
            </a:r>
            <a:r>
              <a:rPr lang="en-US" sz="4000" dirty="0"/>
              <a:t>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3600" b="1"/>
              <a:t>Vivid description appealing to the senses.</a:t>
            </a:r>
          </a:p>
          <a:p>
            <a:pPr eaLnBrk="1" hangingPunct="1"/>
            <a:r>
              <a:rPr lang="en-US" altLang="en-US" sz="3600" b="1" i="1">
                <a:solidFill>
                  <a:srgbClr val="101016"/>
                </a:solidFill>
              </a:rPr>
              <a:t>Ex. The hair on his head could have been confused with plastic patio carpet.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4820" name="Picture 2" descr="C:\Users\amanda\AppData\Local\Microsoft\Windows\Temporary Internet Files\Content.IE5\1SYWL4WB\MCj0425820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9812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Writing Time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 smtClean="0"/>
              <a:t>Now it is time to write three examples of each figurative language we just went over.</a:t>
            </a:r>
          </a:p>
        </p:txBody>
      </p:sp>
    </p:spTree>
    <p:extLst>
      <p:ext uri="{BB962C8B-B14F-4D97-AF65-F5344CB8AC3E}">
        <p14:creationId xmlns:p14="http://schemas.microsoft.com/office/powerpoint/2010/main" val="13565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/>
              <a:t>(Without imagery) My dog is happy.</a:t>
            </a:r>
          </a:p>
          <a:p>
            <a:pPr eaLnBrk="1" hangingPunct="1"/>
            <a:r>
              <a:rPr lang="en-US" altLang="en-US" sz="3600"/>
              <a:t>(simile) My dog is </a:t>
            </a:r>
            <a:r>
              <a:rPr lang="en-US" altLang="en-US" sz="3600" u="sng"/>
              <a:t>like a pig in the mud</a:t>
            </a:r>
            <a:r>
              <a:rPr lang="en-US" altLang="en-US" sz="3600"/>
              <a:t>!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(without) The boy would not sit down at his desk</a:t>
            </a:r>
          </a:p>
          <a:p>
            <a:pPr eaLnBrk="1" hangingPunct="1"/>
            <a:r>
              <a:rPr lang="en-US" altLang="en-US" sz="3600"/>
              <a:t>(metaphor) The boy’s desk could have been </a:t>
            </a:r>
            <a:r>
              <a:rPr lang="en-US" altLang="en-US" sz="3600" u="sng"/>
              <a:t>made of pins and needles</a:t>
            </a:r>
            <a:r>
              <a:rPr lang="en-US" altLang="en-US" sz="3600"/>
              <a:t>.  </a:t>
            </a:r>
          </a:p>
          <a:p>
            <a:pPr eaLnBrk="1" hangingPunct="1"/>
            <a:endParaRPr lang="en-US" altLang="en-US" sz="3600"/>
          </a:p>
          <a:p>
            <a:pPr eaLnBrk="1" hangingPunct="1"/>
            <a:r>
              <a:rPr lang="en-US" altLang="en-US" sz="3600"/>
              <a:t>(with out) The girl was scared.</a:t>
            </a:r>
          </a:p>
          <a:p>
            <a:pPr eaLnBrk="1" hangingPunct="1"/>
            <a:r>
              <a:rPr lang="en-US" altLang="en-US" sz="3600"/>
              <a:t>(Personification) Fear grabbed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/>
              <a:t>girl in  its icy clutches.</a:t>
            </a:r>
          </a:p>
        </p:txBody>
      </p:sp>
      <p:pic>
        <p:nvPicPr>
          <p:cNvPr id="36868" name="Picture 3" descr="C:\Users\amanda\AppData\Local\Microsoft\Windows\Temporary Internet Files\Content.IE5\LC1S1LCM\MPj043316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:\Users\amanda\AppData\Local\Microsoft\Windows\Temporary Internet Files\Content.IE5\LC1S1LCM\MPj0433161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C:\Users\amanda\AppData\Local\Microsoft\Windows\Temporary Internet Files\Content.IE5\LC1S1LCM\MCj042386000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104">
            <a:off x="8458201" y="3581401"/>
            <a:ext cx="682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"/>
            <a:ext cx="8458200" cy="64738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7892" name="WordArt 5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6096000" cy="1765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sound devices</a:t>
            </a:r>
          </a:p>
        </p:txBody>
      </p:sp>
      <p:pic>
        <p:nvPicPr>
          <p:cNvPr id="21510" name="MPj04286510000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324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981200" y="533400"/>
            <a:ext cx="7467600" cy="808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/>
              <a:t>A</a:t>
            </a:r>
            <a:r>
              <a:rPr lang="en-US" sz="4800" b="1" u="sng" dirty="0"/>
              <a:t>ll</a:t>
            </a:r>
            <a:r>
              <a:rPr lang="en-US" sz="4800" dirty="0"/>
              <a:t>iteration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2954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600" b="1"/>
              <a:t>The repetition of the initial consonant. There should be at least two repetitions in a row.</a:t>
            </a:r>
            <a:endParaRPr lang="en-US" altLang="en-US" sz="3600"/>
          </a:p>
          <a:p>
            <a:pPr eaLnBrk="1" hangingPunct="1">
              <a:lnSpc>
                <a:spcPct val="90000"/>
              </a:lnSpc>
            </a:pPr>
            <a:endParaRPr lang="en-US" altLang="en-US" sz="3600" b="1"/>
          </a:p>
          <a:p>
            <a:pPr eaLnBrk="1" hangingPunct="1">
              <a:lnSpc>
                <a:spcPct val="90000"/>
              </a:lnSpc>
            </a:pPr>
            <a:r>
              <a:rPr lang="en-US" altLang="en-US" sz="3600" b="1"/>
              <a:t>For example: </a:t>
            </a:r>
            <a:r>
              <a:rPr lang="en-US" altLang="en-US" sz="3600" b="1" u="sng"/>
              <a:t>P</a:t>
            </a:r>
            <a:r>
              <a:rPr lang="en-US" altLang="en-US" sz="3600" b="1"/>
              <a:t>eter </a:t>
            </a:r>
            <a:r>
              <a:rPr lang="en-US" altLang="en-US" sz="3600" b="1" u="sng"/>
              <a:t>P</a:t>
            </a:r>
            <a:r>
              <a:rPr lang="en-US" altLang="en-US" sz="3600" b="1"/>
              <a:t>iper </a:t>
            </a:r>
            <a:r>
              <a:rPr lang="en-US" altLang="en-US" sz="3600" b="1" u="sng"/>
              <a:t>p</a:t>
            </a:r>
            <a:r>
              <a:rPr lang="en-US" altLang="en-US" sz="3600" b="1"/>
              <a:t>icked a </a:t>
            </a:r>
            <a:r>
              <a:rPr lang="en-US" altLang="en-US" sz="3600" b="1" u="sng"/>
              <a:t>p</a:t>
            </a:r>
            <a:r>
              <a:rPr lang="en-US" altLang="en-US" sz="3600" b="1"/>
              <a:t>eck of </a:t>
            </a:r>
            <a:r>
              <a:rPr lang="en-US" altLang="en-US" sz="3600" b="1" u="sng"/>
              <a:t>p</a:t>
            </a:r>
            <a:r>
              <a:rPr lang="en-US" altLang="en-US" sz="3600" b="1"/>
              <a:t>ickled </a:t>
            </a:r>
            <a:r>
              <a:rPr lang="en-US" altLang="en-US" sz="3600" b="1" u="sng"/>
              <a:t>p</a:t>
            </a:r>
            <a:r>
              <a:rPr lang="en-US" altLang="en-US" sz="3600" b="1"/>
              <a:t>eppers. The first letter, p, is a consonant. It is repeated many times.</a:t>
            </a:r>
            <a:endParaRPr lang="en-US" altLang="en-US" sz="3600"/>
          </a:p>
        </p:txBody>
      </p:sp>
      <p:pic>
        <p:nvPicPr>
          <p:cNvPr id="38916" name="Picture 5" descr="C:\Users\amanda\AppData\Local\Microsoft\Windows\Temporary Internet Files\Content.IE5\1SYWL4WB\MCj0367710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7087">
            <a:off x="7620001" y="304800"/>
            <a:ext cx="17875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Another example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3657600" cy="4873625"/>
          </a:xfrm>
        </p:spPr>
        <p:txBody>
          <a:bodyPr/>
          <a:lstStyle/>
          <a:p>
            <a:r>
              <a:rPr lang="en-US" altLang="en-US"/>
              <a:t>All day within the dreamy dwelling The doors darkened with dew.</a:t>
            </a:r>
          </a:p>
        </p:txBody>
      </p:sp>
      <p:pic>
        <p:nvPicPr>
          <p:cNvPr id="39940" name="Picture 4" descr="MC900437825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208213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398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"/>
            <a:ext cx="8915400" cy="64738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>
                <a:cs typeface="Times New Roman" panose="02020603050405020304" pitchFamily="18" charset="0"/>
              </a:rPr>
              <a:t>Find the alliteration in these sentences.</a:t>
            </a:r>
            <a:endParaRPr lang="en-US" altLang="en-US" sz="4000"/>
          </a:p>
          <a:p>
            <a:r>
              <a:rPr lang="en-US" altLang="en-US" sz="4000">
                <a:cs typeface="Times New Roman" panose="02020603050405020304" pitchFamily="18" charset="0"/>
              </a:rPr>
              <a:t>1. Puny puma pit their skills against zebras.</a:t>
            </a:r>
            <a:endParaRPr lang="en-US" altLang="en-US" sz="4000"/>
          </a:p>
          <a:p>
            <a:r>
              <a:rPr lang="en-US" altLang="en-US" sz="4000">
                <a:cs typeface="Times New Roman" panose="02020603050405020304" pitchFamily="18" charset="0"/>
              </a:rPr>
              <a:t>2. Pretty Polly picked pears for preserves.</a:t>
            </a:r>
            <a:endParaRPr lang="en-US" altLang="en-US" sz="4000"/>
          </a:p>
          <a:p>
            <a:r>
              <a:rPr lang="en-US" altLang="en-US" sz="4000">
                <a:cs typeface="Times New Roman" panose="02020603050405020304" pitchFamily="18" charset="0"/>
              </a:rPr>
              <a:t>3. Handsome Harry hired hundreds of hippos for Hanukkah.</a:t>
            </a:r>
            <a:r>
              <a:rPr lang="en-US" altLang="en-US" smtClean="0"/>
              <a:t> 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3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is figurative language?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1" y="1600201"/>
            <a:ext cx="3660775" cy="4873625"/>
          </a:xfrm>
        </p:spPr>
        <p:txBody>
          <a:bodyPr/>
          <a:lstStyle/>
          <a:p>
            <a:r>
              <a:rPr lang="en-US" altLang="en-US"/>
              <a:t>Figurative language expresses an idea that goes beyond the actual meaning of the words</a:t>
            </a:r>
          </a:p>
          <a:p>
            <a:r>
              <a:rPr lang="en-US" altLang="en-US"/>
              <a:t>Wind can’t whisper…but the expression gives you an idea of how the wind sounds</a:t>
            </a:r>
          </a:p>
        </p:txBody>
      </p:sp>
      <p:pic>
        <p:nvPicPr>
          <p:cNvPr id="13316" name="Picture 4" descr="bd05629_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26" y="2292350"/>
            <a:ext cx="3660775" cy="34877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4000">
                <a:cs typeface="Times New Roman" panose="02020603050405020304" pitchFamily="18" charset="0"/>
              </a:rPr>
              <a:t>Finish the following sentences with alliterative words.</a:t>
            </a:r>
            <a:endParaRPr lang="en-US" altLang="en-US" sz="4000"/>
          </a:p>
          <a:p>
            <a:pPr>
              <a:lnSpc>
                <a:spcPct val="90000"/>
              </a:lnSpc>
            </a:pPr>
            <a:r>
              <a:rPr lang="en-US" altLang="en-US" sz="4000">
                <a:cs typeface="Times New Roman" panose="02020603050405020304" pitchFamily="18" charset="0"/>
              </a:rPr>
              <a:t> Doodling daughters _____________.</a:t>
            </a:r>
            <a:endParaRPr lang="en-US" altLang="en-US" sz="4000"/>
          </a:p>
          <a:p>
            <a:pPr>
              <a:lnSpc>
                <a:spcPct val="90000"/>
              </a:lnSpc>
            </a:pPr>
            <a:r>
              <a:rPr lang="en-US" altLang="en-US" sz="4000">
                <a:cs typeface="Times New Roman" panose="02020603050405020304" pitchFamily="18" charset="0"/>
              </a:rPr>
              <a:t> Prickly pears _________________.</a:t>
            </a:r>
            <a:endParaRPr lang="en-US" altLang="en-US" sz="4000"/>
          </a:p>
          <a:p>
            <a:pPr>
              <a:lnSpc>
                <a:spcPct val="90000"/>
              </a:lnSpc>
            </a:pPr>
            <a:r>
              <a:rPr lang="en-US" altLang="en-US" sz="4000">
                <a:cs typeface="Times New Roman" panose="02020603050405020304" pitchFamily="18" charset="0"/>
              </a:rPr>
              <a:t>Studious students_____________.</a:t>
            </a:r>
            <a:endParaRPr lang="en-US" altLang="en-US" sz="4000"/>
          </a:p>
          <a:p>
            <a:pPr>
              <a:lnSpc>
                <a:spcPct val="90000"/>
              </a:lnSpc>
            </a:pPr>
            <a:r>
              <a:rPr lang="en-US" altLang="en-US" sz="4000">
                <a:cs typeface="Times New Roman" panose="02020603050405020304" pitchFamily="18" charset="0"/>
              </a:rPr>
              <a:t> Sunny skies___________________.</a:t>
            </a:r>
            <a:endParaRPr lang="en-US" altLang="en-US" sz="400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7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en-US" altLang="en-US" sz="4400"/>
              <a:t> Repetition of vowel sounds</a:t>
            </a:r>
          </a:p>
          <a:p>
            <a:r>
              <a:rPr lang="en-US" altLang="en-US" sz="4400"/>
              <a:t>Ex.  Feet creep by sleeping geeks</a:t>
            </a:r>
          </a:p>
          <a:p>
            <a:endParaRPr lang="en-US" altLang="en-US" smtClean="0"/>
          </a:p>
        </p:txBody>
      </p:sp>
      <p:pic>
        <p:nvPicPr>
          <p:cNvPr id="43012" name="Picture 2" descr="C:\Users\amanda\AppData\Local\Microsoft\Windows\Temporary Internet Files\Content.IE5\BTE3FK92\MMj0236213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57801"/>
            <a:ext cx="88233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C:\Users\amanda\AppData\Local\Microsoft\Windows\Temporary Internet Files\Content.IE5\P625FR8V\MCBD07569_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827">
            <a:off x="5715000" y="3276600"/>
            <a:ext cx="18097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/>
              <a:t>Allusion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4000" b="1"/>
              <a:t>A reference to a person, thing, story,…etc. outside the poem.</a:t>
            </a:r>
          </a:p>
          <a:p>
            <a:pPr eaLnBrk="1" hangingPunct="1"/>
            <a:r>
              <a:rPr lang="en-US" altLang="en-US" sz="4000" b="1" i="1">
                <a:solidFill>
                  <a:srgbClr val="101016"/>
                </a:solidFill>
              </a:rPr>
              <a:t>The student passed the test “by the hair of his chinny, chin, chin.”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4036" name="Picture 3" descr="C:\Users\amanda\AppData\Local\Microsoft\Windows\Temporary Internet Files\Content.IE5\1SYWL4WB\MCj0088736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1"/>
            <a:ext cx="131603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C:\Users\amanda\AppData\Local\Microsoft\Windows\Temporary Internet Files\Content.IE5\1SYWL4WB\MMAG00597_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56114"/>
            <a:ext cx="33528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amanda\AppData\Local\Microsoft\Windows\Temporary Internet Files\Content.IE5\LC1S1LCM\MPj0438410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8312">
            <a:off x="5975350" y="-23813"/>
            <a:ext cx="40719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Rhyme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295401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b="1"/>
              <a:t>Repetition of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sounds at the end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/>
              <a:t>of words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 b="1"/>
          </a:p>
          <a:p>
            <a:pPr eaLnBrk="1" hangingPunct="1"/>
            <a:r>
              <a:rPr lang="en-US" altLang="en-US" sz="4000" b="1"/>
              <a:t>Ex.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101016"/>
                </a:solidFill>
              </a:rPr>
              <a:t>I think that I shall never see,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101016"/>
                </a:solidFill>
              </a:rPr>
              <a:t>A poem lovely as a tree.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8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amanda\AppData\Local\Microsoft\Windows\Temporary Internet Files\Content.IE5\1SYWL4WB\MPj042784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430">
            <a:off x="7924800" y="381000"/>
            <a:ext cx="17541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End Rhyme</a:t>
            </a:r>
            <a:endParaRPr lang="en-US" dirty="0"/>
          </a:p>
        </p:txBody>
      </p:sp>
      <p:sp>
        <p:nvSpPr>
          <p:cNvPr id="4608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en-US" altLang="en-US" sz="4400"/>
              <a:t>When rhyming words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/>
              <a:t> come at the end</a:t>
            </a:r>
          </a:p>
          <a:p>
            <a:r>
              <a:rPr lang="en-US" altLang="en-US" sz="4400" b="1" i="1">
                <a:solidFill>
                  <a:srgbClr val="101016"/>
                </a:solidFill>
              </a:rPr>
              <a:t>Ex. Imagine a world where work is like play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b="1" i="1">
                <a:solidFill>
                  <a:srgbClr val="101016"/>
                </a:solidFill>
              </a:rPr>
              <a:t>And the sun smiles warmly on you everyday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7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Internal Rhyme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en-US" altLang="en-US" sz="4000"/>
              <a:t>When two or more words rhyme within the line.</a:t>
            </a:r>
          </a:p>
          <a:p>
            <a:r>
              <a:rPr lang="en-US" altLang="en-US" sz="4000"/>
              <a:t>Ex. </a:t>
            </a:r>
            <a:r>
              <a:rPr lang="en-US" altLang="en-US" sz="4000" b="1">
                <a:solidFill>
                  <a:srgbClr val="101016"/>
                </a:solidFill>
              </a:rPr>
              <a:t>I bring fresh showers, for thirsting flowers on this may morning.</a:t>
            </a:r>
            <a:endParaRPr lang="en-US" altLang="en-US" sz="4000"/>
          </a:p>
        </p:txBody>
      </p:sp>
      <p:pic>
        <p:nvPicPr>
          <p:cNvPr id="47108" name="Picture 5" descr="C:\Users\amanda\AppData\Local\Microsoft\Windows\Temporary Internet Files\Content.IE5\1SYWL4WB\MPj04372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114800"/>
            <a:ext cx="2441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Slant Rhyme	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r>
              <a:rPr lang="en-US" altLang="en-US" sz="4000"/>
              <a:t>Words that have any kind of similar sound</a:t>
            </a:r>
          </a:p>
          <a:p>
            <a:r>
              <a:rPr lang="en-US" altLang="en-US" sz="4000"/>
              <a:t> </a:t>
            </a:r>
            <a:r>
              <a:rPr lang="en-US" altLang="en-US" sz="4000" b="1" i="1">
                <a:solidFill>
                  <a:srgbClr val="101016"/>
                </a:solidFill>
              </a:rPr>
              <a:t>I shut the door on the racket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101016"/>
                </a:solidFill>
              </a:rPr>
              <a:t>    Of that horrible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101016"/>
                </a:solidFill>
              </a:rPr>
              <a:t>rush hour traffic.</a:t>
            </a:r>
            <a:endParaRPr lang="en-US" altLang="en-US" sz="4000"/>
          </a:p>
        </p:txBody>
      </p:sp>
      <p:pic>
        <p:nvPicPr>
          <p:cNvPr id="48132" name="Picture 2" descr="C:\Users\amanda\AppData\Local\Microsoft\Windows\Temporary Internet Files\Content.IE5\1SYWL4WB\MPj040242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276601"/>
            <a:ext cx="20304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3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Rhyme Scheme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3600" b="1"/>
              <a:t>the pattern of rhyming words in a poem.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i="1"/>
              <a:t>How the years fly by  </a:t>
            </a:r>
            <a:r>
              <a:rPr lang="en-US" altLang="en-US" sz="4400">
                <a:solidFill>
                  <a:srgbClr val="101016"/>
                </a:solidFill>
              </a:rPr>
              <a:t>        </a:t>
            </a:r>
            <a:r>
              <a:rPr lang="en-US" altLang="en-US" sz="4400" b="1">
                <a:solidFill>
                  <a:srgbClr val="101016"/>
                </a:solidFill>
              </a:rPr>
              <a:t>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i="1"/>
              <a:t>When you’re having fun    </a:t>
            </a:r>
            <a:r>
              <a:rPr lang="en-US" altLang="en-US" sz="4800" b="1">
                <a:solidFill>
                  <a:srgbClr val="101016"/>
                </a:solidFill>
              </a:rPr>
              <a:t>b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i="1"/>
              <a:t>Being with your friends     </a:t>
            </a:r>
            <a:r>
              <a:rPr lang="en-US" altLang="en-US" sz="4400" b="1">
                <a:solidFill>
                  <a:srgbClr val="101016"/>
                </a:solidFill>
              </a:rPr>
              <a:t>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400" i="1"/>
              <a:t>On the beach in the sun.    </a:t>
            </a:r>
            <a:r>
              <a:rPr lang="en-US" altLang="en-US" sz="4400" b="1">
                <a:solidFill>
                  <a:srgbClr val="101016"/>
                </a:solidFill>
              </a:rPr>
              <a:t>b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82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Types of Poems: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8458200" cy="4873625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Ballad</a:t>
            </a:r>
            <a:r>
              <a:rPr lang="en-US" altLang="en-US" sz="3200"/>
              <a:t>- songlike poem that usually tells a sad story.</a:t>
            </a:r>
          </a:p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Epic- </a:t>
            </a:r>
            <a:r>
              <a:rPr lang="en-US" altLang="en-US" sz="3200"/>
              <a:t>long poem about a hero</a:t>
            </a:r>
          </a:p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Narrative-</a:t>
            </a:r>
            <a:r>
              <a:rPr lang="en-US" altLang="en-US" sz="3200"/>
              <a:t> simply tells a story</a:t>
            </a:r>
          </a:p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Lyric</a:t>
            </a:r>
            <a:r>
              <a:rPr lang="en-US" altLang="en-US" sz="3200"/>
              <a:t>- expresses feelings</a:t>
            </a:r>
          </a:p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Ode</a:t>
            </a:r>
            <a:r>
              <a:rPr lang="en-US" altLang="en-US" sz="3200"/>
              <a:t>- praising something or someone</a:t>
            </a:r>
          </a:p>
          <a:p>
            <a:pPr>
              <a:defRPr/>
            </a:pPr>
            <a:r>
              <a:rPr lang="en-US" alt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Sonnet-</a:t>
            </a:r>
            <a:r>
              <a:rPr lang="en-US" altLang="en-US" sz="3200"/>
              <a:t> 14 line lyric poem that follows strict rule of structure</a:t>
            </a:r>
            <a:endParaRPr lang="en-US" altLang="en-US" sz="32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0180" name="Picture 4" descr="MCj0441888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1" y="2971800"/>
            <a:ext cx="2263775" cy="1333500"/>
          </a:xfrm>
        </p:spPr>
      </p:pic>
    </p:spTree>
    <p:extLst>
      <p:ext uri="{BB962C8B-B14F-4D97-AF65-F5344CB8AC3E}">
        <p14:creationId xmlns:p14="http://schemas.microsoft.com/office/powerpoint/2010/main" val="29257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Lyric Friday- Analyze the lyrics and interpret the meaning.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2800"/>
              <a:t>I'm an Orange Moon</a:t>
            </a:r>
            <a:br>
              <a:rPr lang="en-US" altLang="en-US" sz="2800"/>
            </a:br>
            <a:r>
              <a:rPr lang="en-US" altLang="en-US" sz="2800"/>
              <a:t>I'm brighter than before</a:t>
            </a:r>
            <a:br>
              <a:rPr lang="en-US" altLang="en-US" sz="2800"/>
            </a:br>
            <a:r>
              <a:rPr lang="en-US" altLang="en-US" sz="2800"/>
              <a:t>Brighter than ever before</a:t>
            </a:r>
            <a:br>
              <a:rPr lang="en-US" altLang="en-US" sz="2800"/>
            </a:br>
            <a:r>
              <a:rPr lang="en-US" altLang="en-US" sz="2800"/>
              <a:t>I'm an Orange Moon and I shine so bright</a:t>
            </a:r>
            <a:br>
              <a:rPr lang="en-US" altLang="en-US" sz="2800"/>
            </a:br>
            <a:r>
              <a:rPr lang="en-US" altLang="en-US" sz="2800"/>
              <a:t>Cause I reflect the light of my sun</a:t>
            </a:r>
            <a:br>
              <a:rPr lang="en-US" altLang="en-US" sz="2800"/>
            </a:br>
            <a:r>
              <a:rPr lang="en-US" altLang="en-US" sz="2800"/>
              <a:t>I praise the day, he turned my way</a:t>
            </a:r>
            <a:br>
              <a:rPr lang="en-US" altLang="en-US" sz="2800"/>
            </a:br>
            <a:r>
              <a:rPr lang="en-US" altLang="en-US" sz="2800"/>
              <a:t>And smiled at me</a:t>
            </a:r>
            <a:br>
              <a:rPr lang="en-US" altLang="en-US" sz="2800"/>
            </a:br>
            <a:r>
              <a:rPr lang="en-US" altLang="en-US" sz="2800"/>
              <a:t>He gets to smile and I get to be orange, that I love to be </a:t>
            </a:r>
          </a:p>
        </p:txBody>
      </p:sp>
    </p:spTree>
    <p:extLst>
      <p:ext uri="{BB962C8B-B14F-4D97-AF65-F5344CB8AC3E}">
        <p14:creationId xmlns:p14="http://schemas.microsoft.com/office/powerpoint/2010/main" val="42459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altLang="en-US" sz="2500"/>
              <a:t>Two Main Types of Language:</a:t>
            </a:r>
            <a:br>
              <a:rPr lang="en-US" altLang="en-US" sz="2500"/>
            </a:br>
            <a:r>
              <a:rPr lang="en-US" altLang="en-US" sz="2500"/>
              <a:t>Literal and Figurative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indent="-228600"/>
            <a:r>
              <a:rPr lang="en-US" altLang="en-US" b="1" smtClean="0"/>
              <a:t>Literal language </a:t>
            </a:r>
            <a:r>
              <a:rPr lang="en-US" altLang="en-US" smtClean="0"/>
              <a:t>is explicit, obvious, out in the open and plainly stated. It is a major part of non-fiction texts, but can also be found in fiction. </a:t>
            </a:r>
          </a:p>
          <a:p>
            <a:pPr indent="-228600"/>
            <a:endParaRPr lang="en-US" altLang="en-US" smtClean="0"/>
          </a:p>
          <a:p>
            <a:pPr indent="-228600"/>
            <a:r>
              <a:rPr lang="en-US" altLang="en-US" b="1" smtClean="0"/>
              <a:t>Figurative language </a:t>
            </a:r>
            <a:r>
              <a:rPr lang="en-US" altLang="en-US" smtClean="0"/>
              <a:t>infers or suggests things rather than stating them.  It creates a picture in your mind, it is </a:t>
            </a:r>
            <a:r>
              <a:rPr lang="en-US" altLang="en-US" b="1" smtClean="0"/>
              <a:t>imagery. </a:t>
            </a:r>
            <a:r>
              <a:rPr lang="en-US" altLang="en-US" smtClean="0"/>
              <a:t>Figurative language can give a text more richness and depth. It is often found in fiction texts and autobiographies, but can also be found in non-fiction. </a:t>
            </a:r>
          </a:p>
          <a:p>
            <a:pPr indent="-22860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005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1277008"/>
            <a:ext cx="10168759" cy="497139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Get out notes from yesterday and have a group discussion about the poems. Be PREPARED to have something to say when I am ready!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31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7366"/>
            <a:ext cx="8946541" cy="486103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You will have 10 minutes to finish with your song lyrics. Be prepared to share today!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355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this quote and explain its meaning.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“Tell Obama that my verses is just like the whips that he in…They bulletproof.” Aubrey Drake Graham “Summer Sixteen”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2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5834"/>
            <a:ext cx="9711833" cy="48925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will listen to this poetry written by Prentiss Powell.</a:t>
            </a:r>
          </a:p>
          <a:p>
            <a:r>
              <a:rPr lang="en-US" sz="2800" dirty="0" smtClean="0"/>
              <a:t>Answer these questions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What is the message that he is trying to get across?</a:t>
            </a:r>
          </a:p>
          <a:p>
            <a:pPr marL="0" indent="0">
              <a:buNone/>
            </a:pPr>
            <a:r>
              <a:rPr lang="en-US" sz="2800" dirty="0" smtClean="0"/>
              <a:t>2. What is the most influential line that you hear?</a:t>
            </a:r>
          </a:p>
          <a:p>
            <a:pPr marL="0" indent="0">
              <a:buNone/>
            </a:pPr>
            <a:r>
              <a:rPr lang="en-US" sz="2800" dirty="0" smtClean="0"/>
              <a:t>3. What else did you notice about his piece?</a:t>
            </a:r>
          </a:p>
          <a:p>
            <a:pPr marL="0" indent="0">
              <a:buNone/>
            </a:pPr>
            <a:r>
              <a:rPr lang="en-US" sz="2800" dirty="0" smtClean="0"/>
              <a:t>4. Compare the two pieces.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9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YXL4STFuta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2152" y="536028"/>
            <a:ext cx="10436772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S8d6Lbmax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1793" y="851338"/>
            <a:ext cx="10862441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5834"/>
            <a:ext cx="9711833" cy="48925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will listen to this poetry.</a:t>
            </a:r>
          </a:p>
          <a:p>
            <a:r>
              <a:rPr lang="en-US" sz="2800" dirty="0" smtClean="0"/>
              <a:t>Answer these questions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1. What is the message that he is trying to get across?</a:t>
            </a:r>
          </a:p>
          <a:p>
            <a:pPr marL="0" indent="0">
              <a:buNone/>
            </a:pPr>
            <a:r>
              <a:rPr lang="en-US" sz="2800" dirty="0" smtClean="0"/>
              <a:t>2. What is the most influential line that you hear?</a:t>
            </a:r>
          </a:p>
          <a:p>
            <a:pPr marL="0" indent="0">
              <a:buNone/>
            </a:pPr>
            <a:r>
              <a:rPr lang="en-US" sz="2800" dirty="0" smtClean="0"/>
              <a:t>3. What else did you notice about his piece?</a:t>
            </a:r>
          </a:p>
          <a:p>
            <a:pPr marL="0" indent="0">
              <a:buNone/>
            </a:pPr>
            <a:r>
              <a:rPr lang="en-US" sz="2800" dirty="0" smtClean="0"/>
              <a:t>4. What figurative language did you hear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5. What is the tone and mood?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25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0_M7bIOT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0979" y="819807"/>
            <a:ext cx="10484069" cy="52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8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jYYLx4HUm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6111" y="1087821"/>
            <a:ext cx="10673530" cy="54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42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XQ2eRHklD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5572" y="1103586"/>
            <a:ext cx="10294883" cy="54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b="1" cap="none" smtClean="0">
                <a:latin typeface="Arial" panose="020B0604020202020204" pitchFamily="34" charset="0"/>
              </a:rPr>
              <a:t>Types of Figurative Language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indent="-228600"/>
            <a:r>
              <a:rPr lang="en-US" altLang="en-US" sz="3300" b="1"/>
              <a:t>Imagery</a:t>
            </a:r>
            <a:endParaRPr lang="en-US" altLang="en-US" sz="3300"/>
          </a:p>
          <a:p>
            <a:pPr indent="-228600"/>
            <a:r>
              <a:rPr lang="en-US" altLang="en-US" sz="3300" b="1"/>
              <a:t>Simile</a:t>
            </a:r>
          </a:p>
          <a:p>
            <a:pPr indent="-228600"/>
            <a:r>
              <a:rPr lang="en-US" altLang="en-US" sz="3300" b="1"/>
              <a:t>Metaphor</a:t>
            </a:r>
          </a:p>
          <a:p>
            <a:pPr indent="-228600"/>
            <a:r>
              <a:rPr lang="en-US" altLang="en-US" sz="3300" b="1"/>
              <a:t>Personification</a:t>
            </a:r>
          </a:p>
          <a:p>
            <a:pPr indent="-228600"/>
            <a:r>
              <a:rPr lang="en-US" altLang="en-US" sz="3300" b="1"/>
              <a:t>Hyperbole</a:t>
            </a:r>
          </a:p>
          <a:p>
            <a:pPr indent="-228600"/>
            <a:r>
              <a:rPr lang="en-US" altLang="en-US" sz="3300" b="1"/>
              <a:t>Idioms</a:t>
            </a:r>
          </a:p>
          <a:p>
            <a:pPr indent="-228600">
              <a:buNone/>
            </a:pPr>
            <a:endParaRPr lang="en-US" altLang="en-US" sz="3300" b="1"/>
          </a:p>
        </p:txBody>
      </p:sp>
      <p:pic>
        <p:nvPicPr>
          <p:cNvPr id="16388" name="Picture 5" descr="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1"/>
            <a:ext cx="35052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352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shUDa10JY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6111" y="646386"/>
            <a:ext cx="10610468" cy="59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9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_i7wELTVi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6386" y="1166648"/>
            <a:ext cx="10957035" cy="50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>
                <a:solidFill>
                  <a:schemeClr val="tx1"/>
                </a:solidFill>
                <a:latin typeface="Bookman Old Style" panose="02050604050505020204" pitchFamily="18" charset="0"/>
              </a:rPr>
              <a:t>How can I interpret figurative language?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035270" y="2420008"/>
            <a:ext cx="3660775" cy="4873625"/>
          </a:xfrm>
        </p:spPr>
        <p:txBody>
          <a:bodyPr/>
          <a:lstStyle/>
          <a:p>
            <a:r>
              <a:rPr lang="en-US" altLang="en-US" dirty="0" smtClean="0"/>
              <a:t>To interpret figurative language means to understand what the author is trying to say</a:t>
            </a:r>
          </a:p>
          <a:p>
            <a:r>
              <a:rPr lang="en-US" altLang="en-US" dirty="0" smtClean="0"/>
              <a:t>To interpret figurative language, it’s important to understand how different kinds of figurative language work</a:t>
            </a:r>
          </a:p>
        </p:txBody>
      </p:sp>
      <p:pic>
        <p:nvPicPr>
          <p:cNvPr id="17412" name="Picture 4" descr="bd06500_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26" y="2133600"/>
            <a:ext cx="3660775" cy="3803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Users\amanda\AppData\Local\Microsoft\Windows\Temporary Internet Files\Content.IE5\P625FR8V\MMj023649400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78">
            <a:off x="6096000" y="790576"/>
            <a:ext cx="32004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Hyperbole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317937" y="1555533"/>
            <a:ext cx="9078310" cy="4135820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Big exaggeration, usually with humor  </a:t>
            </a:r>
          </a:p>
          <a:p>
            <a:pPr eaLnBrk="1" hangingPunct="1"/>
            <a:endParaRPr lang="en-US" altLang="en-US" sz="4800" dirty="0"/>
          </a:p>
          <a:p>
            <a:pPr eaLnBrk="1" hangingPunct="1"/>
            <a:r>
              <a:rPr lang="en-US" altLang="en-US" sz="4800" dirty="0"/>
              <a:t>Ex. </a:t>
            </a:r>
            <a:r>
              <a:rPr lang="en-US" altLang="en-US" sz="4800" dirty="0">
                <a:solidFill>
                  <a:srgbClr val="FF0000"/>
                </a:solidFill>
              </a:rPr>
              <a:t>mile-high</a:t>
            </a:r>
            <a:r>
              <a:rPr lang="en-US" altLang="en-US" sz="4800" dirty="0"/>
              <a:t> ice-cream cones  </a:t>
            </a:r>
          </a:p>
        </p:txBody>
      </p:sp>
    </p:spTree>
    <p:extLst>
      <p:ext uri="{BB962C8B-B14F-4D97-AF65-F5344CB8AC3E}">
        <p14:creationId xmlns:p14="http://schemas.microsoft.com/office/powerpoint/2010/main" val="11045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Example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981200" y="1600201"/>
            <a:ext cx="8686800" cy="4873625"/>
          </a:xfrm>
        </p:spPr>
        <p:txBody>
          <a:bodyPr/>
          <a:lstStyle/>
          <a:p>
            <a:r>
              <a:rPr lang="en-US" altLang="en-US"/>
              <a:t>There was a young lady from Lynn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Who was so exceedingly thin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That when she essayed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	To drink lemonade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		She slid down the straw and fell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					In!</a:t>
            </a:r>
          </a:p>
        </p:txBody>
      </p:sp>
      <p:pic>
        <p:nvPicPr>
          <p:cNvPr id="19460" name="Picture 4" descr="MC900191597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1283" y="2298224"/>
            <a:ext cx="2224088" cy="3730625"/>
          </a:xfrm>
        </p:spPr>
      </p:pic>
    </p:spTree>
    <p:extLst>
      <p:ext uri="{BB962C8B-B14F-4D97-AF65-F5344CB8AC3E}">
        <p14:creationId xmlns:p14="http://schemas.microsoft.com/office/powerpoint/2010/main" val="4459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cap="none" smtClean="0"/>
              <a:t>Writing Time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mtClean="0"/>
              <a:t>Now it is time to write three examples of each figurative language we just went over.</a:t>
            </a:r>
          </a:p>
        </p:txBody>
      </p:sp>
    </p:spTree>
    <p:extLst>
      <p:ext uri="{BB962C8B-B14F-4D97-AF65-F5344CB8AC3E}">
        <p14:creationId xmlns:p14="http://schemas.microsoft.com/office/powerpoint/2010/main" val="20201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1000</TotalTime>
  <Words>1166</Words>
  <Application>Microsoft Office PowerPoint</Application>
  <PresentationFormat>Widescreen</PresentationFormat>
  <Paragraphs>181</Paragraphs>
  <Slides>51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Bookman Old Style</vt:lpstr>
      <vt:lpstr>Calibri</vt:lpstr>
      <vt:lpstr>Century Gothic</vt:lpstr>
      <vt:lpstr>Comic Sans MS</vt:lpstr>
      <vt:lpstr>Times New Roman</vt:lpstr>
      <vt:lpstr>Wingdings</vt:lpstr>
      <vt:lpstr>Wingdings 3</vt:lpstr>
      <vt:lpstr>Ion</vt:lpstr>
      <vt:lpstr>Poetry analysis</vt:lpstr>
      <vt:lpstr>Figurative Language </vt:lpstr>
      <vt:lpstr>What is figurative language?</vt:lpstr>
      <vt:lpstr>Two Main Types of Language: Literal and Figurative</vt:lpstr>
      <vt:lpstr>Types of Figurative Language</vt:lpstr>
      <vt:lpstr>How can I interpret figurative language?</vt:lpstr>
      <vt:lpstr>Hyperbole</vt:lpstr>
      <vt:lpstr>Example</vt:lpstr>
      <vt:lpstr>Writing Time</vt:lpstr>
      <vt:lpstr>Idiom</vt:lpstr>
      <vt:lpstr>Metaphor</vt:lpstr>
      <vt:lpstr>Metaphor practice</vt:lpstr>
      <vt:lpstr>Example</vt:lpstr>
      <vt:lpstr>Listen to the metaphors in this song-Write down 3-5 metaphors you hear in this song. </vt:lpstr>
      <vt:lpstr>Listen to the metaphors in this song-Write down 3-5 metaphors you hear in this song. </vt:lpstr>
      <vt:lpstr>Writing Time</vt:lpstr>
      <vt:lpstr>           Onomatopoeia</vt:lpstr>
      <vt:lpstr>Personification</vt:lpstr>
      <vt:lpstr>Example:</vt:lpstr>
      <vt:lpstr>Simile</vt:lpstr>
      <vt:lpstr>Simile Practice</vt:lpstr>
      <vt:lpstr>Pun</vt:lpstr>
      <vt:lpstr>Imagery</vt:lpstr>
      <vt:lpstr>Writing Time</vt:lpstr>
      <vt:lpstr>PowerPoint Presentation</vt:lpstr>
      <vt:lpstr>PowerPoint Presentation</vt:lpstr>
      <vt:lpstr>Alliteration</vt:lpstr>
      <vt:lpstr>Another example</vt:lpstr>
      <vt:lpstr>PowerPoint Presentation</vt:lpstr>
      <vt:lpstr>PowerPoint Presentation</vt:lpstr>
      <vt:lpstr>Assonance</vt:lpstr>
      <vt:lpstr>Allusion</vt:lpstr>
      <vt:lpstr>Rhyme</vt:lpstr>
      <vt:lpstr>End Rhyme</vt:lpstr>
      <vt:lpstr>Internal Rhyme</vt:lpstr>
      <vt:lpstr>Slant Rhyme </vt:lpstr>
      <vt:lpstr>Rhyme Scheme</vt:lpstr>
      <vt:lpstr>Types of Poems:</vt:lpstr>
      <vt:lpstr>Lyric Friday- Analyze the lyrics and interpret the meaning.</vt:lpstr>
      <vt:lpstr>FOA</vt:lpstr>
      <vt:lpstr>FOA</vt:lpstr>
      <vt:lpstr>Analyze this quote and explain its meaning. </vt:lpstr>
      <vt:lpstr>Now…</vt:lpstr>
      <vt:lpstr>PowerPoint Presentation</vt:lpstr>
      <vt:lpstr>PowerPoint Presentation</vt:lpstr>
      <vt:lpstr>Now…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Tibitha Neal</dc:creator>
  <cp:lastModifiedBy>Christina Oats</cp:lastModifiedBy>
  <cp:revision>10</cp:revision>
  <dcterms:created xsi:type="dcterms:W3CDTF">2016-03-08T14:12:35Z</dcterms:created>
  <dcterms:modified xsi:type="dcterms:W3CDTF">2017-02-16T22:51:58Z</dcterms:modified>
</cp:coreProperties>
</file>