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 id="2147483681" r:id="rId2"/>
    <p:sldMasterId id="2147483719" r:id="rId3"/>
  </p:sldMasterIdLst>
  <p:notesMasterIdLst>
    <p:notesMasterId r:id="rId98"/>
  </p:notesMasterIdLst>
  <p:sldIdLst>
    <p:sldId id="256" r:id="rId4"/>
    <p:sldId id="257" r:id="rId5"/>
    <p:sldId id="258" r:id="rId6"/>
    <p:sldId id="259" r:id="rId7"/>
    <p:sldId id="261" r:id="rId8"/>
    <p:sldId id="260"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 id="295" r:id="rId43"/>
    <p:sldId id="296" r:id="rId44"/>
    <p:sldId id="297" r:id="rId45"/>
    <p:sldId id="298" r:id="rId46"/>
    <p:sldId id="299" r:id="rId47"/>
    <p:sldId id="300" r:id="rId48"/>
    <p:sldId id="301" r:id="rId49"/>
    <p:sldId id="302" r:id="rId50"/>
    <p:sldId id="303" r:id="rId51"/>
    <p:sldId id="304" r:id="rId52"/>
    <p:sldId id="305" r:id="rId53"/>
    <p:sldId id="306" r:id="rId54"/>
    <p:sldId id="307" r:id="rId55"/>
    <p:sldId id="308" r:id="rId56"/>
    <p:sldId id="309" r:id="rId57"/>
    <p:sldId id="310" r:id="rId58"/>
    <p:sldId id="311" r:id="rId59"/>
    <p:sldId id="312" r:id="rId60"/>
    <p:sldId id="313" r:id="rId61"/>
    <p:sldId id="314" r:id="rId62"/>
    <p:sldId id="315" r:id="rId63"/>
    <p:sldId id="316" r:id="rId64"/>
    <p:sldId id="317" r:id="rId65"/>
    <p:sldId id="318" r:id="rId66"/>
    <p:sldId id="319" r:id="rId67"/>
    <p:sldId id="320" r:id="rId68"/>
    <p:sldId id="321" r:id="rId69"/>
    <p:sldId id="322" r:id="rId70"/>
    <p:sldId id="323" r:id="rId71"/>
    <p:sldId id="324" r:id="rId72"/>
    <p:sldId id="325" r:id="rId73"/>
    <p:sldId id="326" r:id="rId74"/>
    <p:sldId id="327" r:id="rId75"/>
    <p:sldId id="328" r:id="rId76"/>
    <p:sldId id="329" r:id="rId77"/>
    <p:sldId id="330" r:id="rId78"/>
    <p:sldId id="331" r:id="rId79"/>
    <p:sldId id="332" r:id="rId80"/>
    <p:sldId id="333" r:id="rId81"/>
    <p:sldId id="334" r:id="rId82"/>
    <p:sldId id="335" r:id="rId83"/>
    <p:sldId id="336" r:id="rId84"/>
    <p:sldId id="337" r:id="rId85"/>
    <p:sldId id="338" r:id="rId86"/>
    <p:sldId id="339" r:id="rId87"/>
    <p:sldId id="340" r:id="rId88"/>
    <p:sldId id="341" r:id="rId89"/>
    <p:sldId id="342" r:id="rId90"/>
    <p:sldId id="343" r:id="rId91"/>
    <p:sldId id="344" r:id="rId92"/>
    <p:sldId id="345" r:id="rId93"/>
    <p:sldId id="346" r:id="rId94"/>
    <p:sldId id="347" r:id="rId95"/>
    <p:sldId id="348" r:id="rId96"/>
    <p:sldId id="349" r:id="rId9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58" autoAdjust="0"/>
    <p:restoredTop sz="94660"/>
  </p:normalViewPr>
  <p:slideViewPr>
    <p:cSldViewPr snapToGrid="0">
      <p:cViewPr varScale="1">
        <p:scale>
          <a:sx n="57" d="100"/>
          <a:sy n="57" d="100"/>
        </p:scale>
        <p:origin x="78" y="4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slide" Target="slides/slide65.xml"/><Relationship Id="rId76" Type="http://schemas.openxmlformats.org/officeDocument/2006/relationships/slide" Target="slides/slide73.xml"/><Relationship Id="rId84" Type="http://schemas.openxmlformats.org/officeDocument/2006/relationships/slide" Target="slides/slide81.xml"/><Relationship Id="rId89" Type="http://schemas.openxmlformats.org/officeDocument/2006/relationships/slide" Target="slides/slide86.xml"/><Relationship Id="rId97" Type="http://schemas.openxmlformats.org/officeDocument/2006/relationships/slide" Target="slides/slide94.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slide" Target="slides/slide71.xml"/><Relationship Id="rId79" Type="http://schemas.openxmlformats.org/officeDocument/2006/relationships/slide" Target="slides/slide76.xml"/><Relationship Id="rId87" Type="http://schemas.openxmlformats.org/officeDocument/2006/relationships/slide" Target="slides/slide84.xml"/><Relationship Id="rId102" Type="http://schemas.openxmlformats.org/officeDocument/2006/relationships/tableStyles" Target="tableStyles.xml"/><Relationship Id="rId5" Type="http://schemas.openxmlformats.org/officeDocument/2006/relationships/slide" Target="slides/slide2.xml"/><Relationship Id="rId61" Type="http://schemas.openxmlformats.org/officeDocument/2006/relationships/slide" Target="slides/slide58.xml"/><Relationship Id="rId82" Type="http://schemas.openxmlformats.org/officeDocument/2006/relationships/slide" Target="slides/slide79.xml"/><Relationship Id="rId90" Type="http://schemas.openxmlformats.org/officeDocument/2006/relationships/slide" Target="slides/slide87.xml"/><Relationship Id="rId95" Type="http://schemas.openxmlformats.org/officeDocument/2006/relationships/slide" Target="slides/slide92.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100" Type="http://schemas.openxmlformats.org/officeDocument/2006/relationships/viewProps" Target="viewProps.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slide" Target="slides/slide82.xml"/><Relationship Id="rId93" Type="http://schemas.openxmlformats.org/officeDocument/2006/relationships/slide" Target="slides/slide90.xml"/><Relationship Id="rId98" Type="http://schemas.openxmlformats.org/officeDocument/2006/relationships/notesMaster" Target="notesMasters/notesMaster1.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slide" Target="slides/slide85.xml"/><Relationship Id="rId91" Type="http://schemas.openxmlformats.org/officeDocument/2006/relationships/slide" Target="slides/slide88.xml"/><Relationship Id="rId96" Type="http://schemas.openxmlformats.org/officeDocument/2006/relationships/slide" Target="slides/slide93.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slide" Target="slides/slide91.xml"/><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D01AF0B-DF30-46B9-B212-042E102DA59E}" type="doc">
      <dgm:prSet loTypeId="urn:microsoft.com/office/officeart/2005/8/layout/process2" loCatId="process" qsTypeId="urn:microsoft.com/office/officeart/2005/8/quickstyle/simple1" qsCatId="simple" csTypeId="urn:microsoft.com/office/officeart/2005/8/colors/accent1_2" csCatId="accent1" phldr="1"/>
      <dgm:spPr/>
      <dgm:t>
        <a:bodyPr/>
        <a:lstStyle/>
        <a:p>
          <a:endParaRPr lang="en-US"/>
        </a:p>
      </dgm:t>
    </dgm:pt>
    <dgm:pt modelId="{30DA9B83-CCAB-491F-B008-2BC020E3AAF4}">
      <dgm:prSet phldrT="[Text]" custT="1"/>
      <dgm:spPr/>
      <dgm:t>
        <a:bodyPr/>
        <a:lstStyle/>
        <a:p>
          <a:r>
            <a:rPr lang="en-US" sz="2400" dirty="0" smtClean="0">
              <a:latin typeface="Bernard MT Condensed" pitchFamily="18" charset="0"/>
            </a:rPr>
            <a:t>How does your story begin?</a:t>
          </a:r>
          <a:endParaRPr lang="en-US" sz="2400" dirty="0">
            <a:latin typeface="Bernard MT Condensed" pitchFamily="18" charset="0"/>
          </a:endParaRPr>
        </a:p>
      </dgm:t>
    </dgm:pt>
    <dgm:pt modelId="{6DAE380F-1C38-4129-A98C-1302F2E78C32}" type="parTrans" cxnId="{6BD7A9F7-5439-43FD-9E53-DA4FC5CDBFCF}">
      <dgm:prSet/>
      <dgm:spPr/>
      <dgm:t>
        <a:bodyPr/>
        <a:lstStyle/>
        <a:p>
          <a:endParaRPr lang="en-US"/>
        </a:p>
      </dgm:t>
    </dgm:pt>
    <dgm:pt modelId="{45940A1C-973D-4A8C-AE2B-706716A1CCCF}" type="sibTrans" cxnId="{6BD7A9F7-5439-43FD-9E53-DA4FC5CDBFCF}">
      <dgm:prSet custT="1"/>
      <dgm:spPr/>
      <dgm:t>
        <a:bodyPr/>
        <a:lstStyle/>
        <a:p>
          <a:endParaRPr lang="en-US" sz="1600">
            <a:latin typeface="Bernard MT Condensed" pitchFamily="18" charset="0"/>
          </a:endParaRPr>
        </a:p>
      </dgm:t>
    </dgm:pt>
    <dgm:pt modelId="{CDF31F8C-EC2E-4413-97D7-A9BFEB346B2F}">
      <dgm:prSet phldrT="[Text]" custT="1"/>
      <dgm:spPr/>
      <dgm:t>
        <a:bodyPr/>
        <a:lstStyle/>
        <a:p>
          <a:r>
            <a:rPr lang="en-US" sz="2400" dirty="0" smtClean="0">
              <a:latin typeface="Bernard MT Condensed" pitchFamily="18" charset="0"/>
            </a:rPr>
            <a:t>What triggers the flashback?</a:t>
          </a:r>
          <a:endParaRPr lang="en-US" sz="2400" dirty="0">
            <a:latin typeface="Bernard MT Condensed" pitchFamily="18" charset="0"/>
          </a:endParaRPr>
        </a:p>
      </dgm:t>
    </dgm:pt>
    <dgm:pt modelId="{951CE501-62C5-4B20-B71A-13FE4DF9C7F5}" type="parTrans" cxnId="{0435D506-10C5-4800-BAFF-CC69ABC5C9A3}">
      <dgm:prSet/>
      <dgm:spPr/>
      <dgm:t>
        <a:bodyPr/>
        <a:lstStyle/>
        <a:p>
          <a:endParaRPr lang="en-US"/>
        </a:p>
      </dgm:t>
    </dgm:pt>
    <dgm:pt modelId="{8EF2D53C-A9DF-4AC6-9830-2D73B6F71228}" type="sibTrans" cxnId="{0435D506-10C5-4800-BAFF-CC69ABC5C9A3}">
      <dgm:prSet custT="1"/>
      <dgm:spPr/>
      <dgm:t>
        <a:bodyPr/>
        <a:lstStyle/>
        <a:p>
          <a:endParaRPr lang="en-US" sz="1800">
            <a:latin typeface="Bernard MT Condensed" pitchFamily="18" charset="0"/>
          </a:endParaRPr>
        </a:p>
      </dgm:t>
    </dgm:pt>
    <dgm:pt modelId="{3BF12794-0BCB-4D38-8151-731CF8EB5781}">
      <dgm:prSet phldrT="[Text]" custT="1"/>
      <dgm:spPr/>
      <dgm:t>
        <a:bodyPr/>
        <a:lstStyle/>
        <a:p>
          <a:r>
            <a:rPr lang="en-US" sz="2400" dirty="0" smtClean="0">
              <a:latin typeface="Bernard MT Condensed" pitchFamily="18" charset="0"/>
            </a:rPr>
            <a:t>What is the flashback?</a:t>
          </a:r>
        </a:p>
      </dgm:t>
    </dgm:pt>
    <dgm:pt modelId="{BA36CD6E-5643-4949-B1A7-B155391D65D0}" type="parTrans" cxnId="{78169F61-EDF6-47D2-AB71-0C4F09E5509D}">
      <dgm:prSet/>
      <dgm:spPr/>
      <dgm:t>
        <a:bodyPr/>
        <a:lstStyle/>
        <a:p>
          <a:endParaRPr lang="en-US"/>
        </a:p>
      </dgm:t>
    </dgm:pt>
    <dgm:pt modelId="{F5F18997-02C9-4879-BA34-D64423329F76}" type="sibTrans" cxnId="{78169F61-EDF6-47D2-AB71-0C4F09E5509D}">
      <dgm:prSet custT="1"/>
      <dgm:spPr/>
      <dgm:t>
        <a:bodyPr/>
        <a:lstStyle/>
        <a:p>
          <a:endParaRPr lang="en-US" sz="1800">
            <a:latin typeface="Bernard MT Condensed" pitchFamily="18" charset="0"/>
          </a:endParaRPr>
        </a:p>
      </dgm:t>
    </dgm:pt>
    <dgm:pt modelId="{B500F51A-0084-4442-9570-3BE01283F54D}">
      <dgm:prSet phldrT="[Text]" custT="1"/>
      <dgm:spPr/>
      <dgm:t>
        <a:bodyPr/>
        <a:lstStyle/>
        <a:p>
          <a:r>
            <a:rPr lang="en-US" sz="2400" dirty="0" smtClean="0">
              <a:latin typeface="Bernard MT Condensed" pitchFamily="18" charset="0"/>
            </a:rPr>
            <a:t>What is the ending of your story?</a:t>
          </a:r>
        </a:p>
      </dgm:t>
    </dgm:pt>
    <dgm:pt modelId="{563009D8-F865-4351-810E-3A6B801321B5}" type="parTrans" cxnId="{B31FFC98-5BD4-48EA-8658-9247469424FF}">
      <dgm:prSet/>
      <dgm:spPr/>
      <dgm:t>
        <a:bodyPr/>
        <a:lstStyle/>
        <a:p>
          <a:endParaRPr lang="en-US"/>
        </a:p>
      </dgm:t>
    </dgm:pt>
    <dgm:pt modelId="{4F21CF0B-ADF9-48EB-A49A-EE1385FB8DE7}" type="sibTrans" cxnId="{B31FFC98-5BD4-48EA-8658-9247469424FF}">
      <dgm:prSet/>
      <dgm:spPr/>
      <dgm:t>
        <a:bodyPr/>
        <a:lstStyle/>
        <a:p>
          <a:endParaRPr lang="en-US"/>
        </a:p>
      </dgm:t>
    </dgm:pt>
    <dgm:pt modelId="{6AE2DC40-9C8E-4CDD-AD9E-B2315B3A524E}" type="pres">
      <dgm:prSet presAssocID="{0D01AF0B-DF30-46B9-B212-042E102DA59E}" presName="linearFlow" presStyleCnt="0">
        <dgm:presLayoutVars>
          <dgm:resizeHandles val="exact"/>
        </dgm:presLayoutVars>
      </dgm:prSet>
      <dgm:spPr/>
      <dgm:t>
        <a:bodyPr/>
        <a:lstStyle/>
        <a:p>
          <a:endParaRPr lang="en-US"/>
        </a:p>
      </dgm:t>
    </dgm:pt>
    <dgm:pt modelId="{1230F783-A591-4943-94F5-F304FDFC004C}" type="pres">
      <dgm:prSet presAssocID="{30DA9B83-CCAB-491F-B008-2BC020E3AAF4}" presName="node" presStyleLbl="node1" presStyleIdx="0" presStyleCnt="4">
        <dgm:presLayoutVars>
          <dgm:bulletEnabled val="1"/>
        </dgm:presLayoutVars>
      </dgm:prSet>
      <dgm:spPr/>
      <dgm:t>
        <a:bodyPr/>
        <a:lstStyle/>
        <a:p>
          <a:endParaRPr lang="en-US"/>
        </a:p>
      </dgm:t>
    </dgm:pt>
    <dgm:pt modelId="{C77ED9F4-9265-4797-9E02-A0DFA0239A75}" type="pres">
      <dgm:prSet presAssocID="{45940A1C-973D-4A8C-AE2B-706716A1CCCF}" presName="sibTrans" presStyleLbl="sibTrans2D1" presStyleIdx="0" presStyleCnt="3"/>
      <dgm:spPr/>
      <dgm:t>
        <a:bodyPr/>
        <a:lstStyle/>
        <a:p>
          <a:endParaRPr lang="en-US"/>
        </a:p>
      </dgm:t>
    </dgm:pt>
    <dgm:pt modelId="{B9CE6FE5-B2BE-41E8-8693-9E68CE5DDDB7}" type="pres">
      <dgm:prSet presAssocID="{45940A1C-973D-4A8C-AE2B-706716A1CCCF}" presName="connectorText" presStyleLbl="sibTrans2D1" presStyleIdx="0" presStyleCnt="3"/>
      <dgm:spPr/>
      <dgm:t>
        <a:bodyPr/>
        <a:lstStyle/>
        <a:p>
          <a:endParaRPr lang="en-US"/>
        </a:p>
      </dgm:t>
    </dgm:pt>
    <dgm:pt modelId="{1FDD0AD5-A49C-4600-B5AF-786A8A6E1D14}" type="pres">
      <dgm:prSet presAssocID="{CDF31F8C-EC2E-4413-97D7-A9BFEB346B2F}" presName="node" presStyleLbl="node1" presStyleIdx="1" presStyleCnt="4" custLinFactNeighborX="136" custLinFactNeighborY="-8609">
        <dgm:presLayoutVars>
          <dgm:bulletEnabled val="1"/>
        </dgm:presLayoutVars>
      </dgm:prSet>
      <dgm:spPr/>
      <dgm:t>
        <a:bodyPr/>
        <a:lstStyle/>
        <a:p>
          <a:endParaRPr lang="en-US"/>
        </a:p>
      </dgm:t>
    </dgm:pt>
    <dgm:pt modelId="{C1D03D14-78F1-4E6A-B073-0BCA3E11E08A}" type="pres">
      <dgm:prSet presAssocID="{8EF2D53C-A9DF-4AC6-9830-2D73B6F71228}" presName="sibTrans" presStyleLbl="sibTrans2D1" presStyleIdx="1" presStyleCnt="3"/>
      <dgm:spPr/>
      <dgm:t>
        <a:bodyPr/>
        <a:lstStyle/>
        <a:p>
          <a:endParaRPr lang="en-US"/>
        </a:p>
      </dgm:t>
    </dgm:pt>
    <dgm:pt modelId="{6E85AD5C-C4D0-4ACB-93FB-46FE1453AE91}" type="pres">
      <dgm:prSet presAssocID="{8EF2D53C-A9DF-4AC6-9830-2D73B6F71228}" presName="connectorText" presStyleLbl="sibTrans2D1" presStyleIdx="1" presStyleCnt="3"/>
      <dgm:spPr/>
      <dgm:t>
        <a:bodyPr/>
        <a:lstStyle/>
        <a:p>
          <a:endParaRPr lang="en-US"/>
        </a:p>
      </dgm:t>
    </dgm:pt>
    <dgm:pt modelId="{B457360F-7D2D-4975-81E1-FF79942DBE40}" type="pres">
      <dgm:prSet presAssocID="{3BF12794-0BCB-4D38-8151-731CF8EB5781}" presName="node" presStyleLbl="node1" presStyleIdx="2" presStyleCnt="4">
        <dgm:presLayoutVars>
          <dgm:bulletEnabled val="1"/>
        </dgm:presLayoutVars>
      </dgm:prSet>
      <dgm:spPr/>
      <dgm:t>
        <a:bodyPr/>
        <a:lstStyle/>
        <a:p>
          <a:endParaRPr lang="en-US"/>
        </a:p>
      </dgm:t>
    </dgm:pt>
    <dgm:pt modelId="{132DA34D-8E86-45A5-A670-E08A9972054E}" type="pres">
      <dgm:prSet presAssocID="{F5F18997-02C9-4879-BA34-D64423329F76}" presName="sibTrans" presStyleLbl="sibTrans2D1" presStyleIdx="2" presStyleCnt="3"/>
      <dgm:spPr/>
      <dgm:t>
        <a:bodyPr/>
        <a:lstStyle/>
        <a:p>
          <a:endParaRPr lang="en-US"/>
        </a:p>
      </dgm:t>
    </dgm:pt>
    <dgm:pt modelId="{ECBE1BCC-04D2-4825-AF67-E101A1888DB3}" type="pres">
      <dgm:prSet presAssocID="{F5F18997-02C9-4879-BA34-D64423329F76}" presName="connectorText" presStyleLbl="sibTrans2D1" presStyleIdx="2" presStyleCnt="3"/>
      <dgm:spPr/>
      <dgm:t>
        <a:bodyPr/>
        <a:lstStyle/>
        <a:p>
          <a:endParaRPr lang="en-US"/>
        </a:p>
      </dgm:t>
    </dgm:pt>
    <dgm:pt modelId="{D7C82706-DB84-465E-8A6B-D32B09D76A20}" type="pres">
      <dgm:prSet presAssocID="{B500F51A-0084-4442-9570-3BE01283F54D}" presName="node" presStyleLbl="node1" presStyleIdx="3" presStyleCnt="4">
        <dgm:presLayoutVars>
          <dgm:bulletEnabled val="1"/>
        </dgm:presLayoutVars>
      </dgm:prSet>
      <dgm:spPr/>
      <dgm:t>
        <a:bodyPr/>
        <a:lstStyle/>
        <a:p>
          <a:endParaRPr lang="en-US"/>
        </a:p>
      </dgm:t>
    </dgm:pt>
  </dgm:ptLst>
  <dgm:cxnLst>
    <dgm:cxn modelId="{CC357699-60BE-407B-8B56-25FCA56F9AB5}" type="presOf" srcId="{3BF12794-0BCB-4D38-8151-731CF8EB5781}" destId="{B457360F-7D2D-4975-81E1-FF79942DBE40}" srcOrd="0" destOrd="0" presId="urn:microsoft.com/office/officeart/2005/8/layout/process2"/>
    <dgm:cxn modelId="{16F1D6A0-C80A-4BAA-B857-2E8091E16EE9}" type="presOf" srcId="{F5F18997-02C9-4879-BA34-D64423329F76}" destId="{132DA34D-8E86-45A5-A670-E08A9972054E}" srcOrd="0" destOrd="0" presId="urn:microsoft.com/office/officeart/2005/8/layout/process2"/>
    <dgm:cxn modelId="{85024802-81B8-4B38-8D5F-DCC617CBA071}" type="presOf" srcId="{B500F51A-0084-4442-9570-3BE01283F54D}" destId="{D7C82706-DB84-465E-8A6B-D32B09D76A20}" srcOrd="0" destOrd="0" presId="urn:microsoft.com/office/officeart/2005/8/layout/process2"/>
    <dgm:cxn modelId="{08595818-FB59-4FFA-B95B-4EEAFD774E4E}" type="presOf" srcId="{30DA9B83-CCAB-491F-B008-2BC020E3AAF4}" destId="{1230F783-A591-4943-94F5-F304FDFC004C}" srcOrd="0" destOrd="0" presId="urn:microsoft.com/office/officeart/2005/8/layout/process2"/>
    <dgm:cxn modelId="{77045CE7-E5DE-4C57-AAB9-9A29BE5360DB}" type="presOf" srcId="{0D01AF0B-DF30-46B9-B212-042E102DA59E}" destId="{6AE2DC40-9C8E-4CDD-AD9E-B2315B3A524E}" srcOrd="0" destOrd="0" presId="urn:microsoft.com/office/officeart/2005/8/layout/process2"/>
    <dgm:cxn modelId="{B31FFC98-5BD4-48EA-8658-9247469424FF}" srcId="{0D01AF0B-DF30-46B9-B212-042E102DA59E}" destId="{B500F51A-0084-4442-9570-3BE01283F54D}" srcOrd="3" destOrd="0" parTransId="{563009D8-F865-4351-810E-3A6B801321B5}" sibTransId="{4F21CF0B-ADF9-48EB-A49A-EE1385FB8DE7}"/>
    <dgm:cxn modelId="{106DCEFB-73DB-4952-B129-E3C6A796F6F8}" type="presOf" srcId="{45940A1C-973D-4A8C-AE2B-706716A1CCCF}" destId="{B9CE6FE5-B2BE-41E8-8693-9E68CE5DDDB7}" srcOrd="1" destOrd="0" presId="urn:microsoft.com/office/officeart/2005/8/layout/process2"/>
    <dgm:cxn modelId="{0435D506-10C5-4800-BAFF-CC69ABC5C9A3}" srcId="{0D01AF0B-DF30-46B9-B212-042E102DA59E}" destId="{CDF31F8C-EC2E-4413-97D7-A9BFEB346B2F}" srcOrd="1" destOrd="0" parTransId="{951CE501-62C5-4B20-B71A-13FE4DF9C7F5}" sibTransId="{8EF2D53C-A9DF-4AC6-9830-2D73B6F71228}"/>
    <dgm:cxn modelId="{67938407-7F77-442B-BBA7-4DA71D45D435}" type="presOf" srcId="{CDF31F8C-EC2E-4413-97D7-A9BFEB346B2F}" destId="{1FDD0AD5-A49C-4600-B5AF-786A8A6E1D14}" srcOrd="0" destOrd="0" presId="urn:microsoft.com/office/officeart/2005/8/layout/process2"/>
    <dgm:cxn modelId="{78169F61-EDF6-47D2-AB71-0C4F09E5509D}" srcId="{0D01AF0B-DF30-46B9-B212-042E102DA59E}" destId="{3BF12794-0BCB-4D38-8151-731CF8EB5781}" srcOrd="2" destOrd="0" parTransId="{BA36CD6E-5643-4949-B1A7-B155391D65D0}" sibTransId="{F5F18997-02C9-4879-BA34-D64423329F76}"/>
    <dgm:cxn modelId="{A1E42D70-F5CC-4C62-B8CB-2275F5030C64}" type="presOf" srcId="{45940A1C-973D-4A8C-AE2B-706716A1CCCF}" destId="{C77ED9F4-9265-4797-9E02-A0DFA0239A75}" srcOrd="0" destOrd="0" presId="urn:microsoft.com/office/officeart/2005/8/layout/process2"/>
    <dgm:cxn modelId="{8554383E-211F-4842-AA3D-A9AA32D25FD2}" type="presOf" srcId="{F5F18997-02C9-4879-BA34-D64423329F76}" destId="{ECBE1BCC-04D2-4825-AF67-E101A1888DB3}" srcOrd="1" destOrd="0" presId="urn:microsoft.com/office/officeart/2005/8/layout/process2"/>
    <dgm:cxn modelId="{2EB199DE-759F-48B7-B9DC-A68288F22CFC}" type="presOf" srcId="{8EF2D53C-A9DF-4AC6-9830-2D73B6F71228}" destId="{C1D03D14-78F1-4E6A-B073-0BCA3E11E08A}" srcOrd="0" destOrd="0" presId="urn:microsoft.com/office/officeart/2005/8/layout/process2"/>
    <dgm:cxn modelId="{1644BEF0-8C73-487D-9AE6-440A40891049}" type="presOf" srcId="{8EF2D53C-A9DF-4AC6-9830-2D73B6F71228}" destId="{6E85AD5C-C4D0-4ACB-93FB-46FE1453AE91}" srcOrd="1" destOrd="0" presId="urn:microsoft.com/office/officeart/2005/8/layout/process2"/>
    <dgm:cxn modelId="{6BD7A9F7-5439-43FD-9E53-DA4FC5CDBFCF}" srcId="{0D01AF0B-DF30-46B9-B212-042E102DA59E}" destId="{30DA9B83-CCAB-491F-B008-2BC020E3AAF4}" srcOrd="0" destOrd="0" parTransId="{6DAE380F-1C38-4129-A98C-1302F2E78C32}" sibTransId="{45940A1C-973D-4A8C-AE2B-706716A1CCCF}"/>
    <dgm:cxn modelId="{6009C0A2-A0E0-4DCE-AF8D-864F846ED3C4}" type="presParOf" srcId="{6AE2DC40-9C8E-4CDD-AD9E-B2315B3A524E}" destId="{1230F783-A591-4943-94F5-F304FDFC004C}" srcOrd="0" destOrd="0" presId="urn:microsoft.com/office/officeart/2005/8/layout/process2"/>
    <dgm:cxn modelId="{3742584F-5FFD-4B94-A7EC-F66176A3D56A}" type="presParOf" srcId="{6AE2DC40-9C8E-4CDD-AD9E-B2315B3A524E}" destId="{C77ED9F4-9265-4797-9E02-A0DFA0239A75}" srcOrd="1" destOrd="0" presId="urn:microsoft.com/office/officeart/2005/8/layout/process2"/>
    <dgm:cxn modelId="{04E90A5F-6171-4BA3-A1E9-57263F01BA7F}" type="presParOf" srcId="{C77ED9F4-9265-4797-9E02-A0DFA0239A75}" destId="{B9CE6FE5-B2BE-41E8-8693-9E68CE5DDDB7}" srcOrd="0" destOrd="0" presId="urn:microsoft.com/office/officeart/2005/8/layout/process2"/>
    <dgm:cxn modelId="{DC810519-9905-49D8-9EE4-61F4E7577E79}" type="presParOf" srcId="{6AE2DC40-9C8E-4CDD-AD9E-B2315B3A524E}" destId="{1FDD0AD5-A49C-4600-B5AF-786A8A6E1D14}" srcOrd="2" destOrd="0" presId="urn:microsoft.com/office/officeart/2005/8/layout/process2"/>
    <dgm:cxn modelId="{A2E71B9C-8B48-48E0-9C5D-72178273D7D5}" type="presParOf" srcId="{6AE2DC40-9C8E-4CDD-AD9E-B2315B3A524E}" destId="{C1D03D14-78F1-4E6A-B073-0BCA3E11E08A}" srcOrd="3" destOrd="0" presId="urn:microsoft.com/office/officeart/2005/8/layout/process2"/>
    <dgm:cxn modelId="{B185083E-E8FA-4AAF-B410-76627E92922C}" type="presParOf" srcId="{C1D03D14-78F1-4E6A-B073-0BCA3E11E08A}" destId="{6E85AD5C-C4D0-4ACB-93FB-46FE1453AE91}" srcOrd="0" destOrd="0" presId="urn:microsoft.com/office/officeart/2005/8/layout/process2"/>
    <dgm:cxn modelId="{F6451E89-E2A2-4AD9-AC0F-C3AAA647D530}" type="presParOf" srcId="{6AE2DC40-9C8E-4CDD-AD9E-B2315B3A524E}" destId="{B457360F-7D2D-4975-81E1-FF79942DBE40}" srcOrd="4" destOrd="0" presId="urn:microsoft.com/office/officeart/2005/8/layout/process2"/>
    <dgm:cxn modelId="{1A09A19E-80AC-4679-993B-CD12EA44816E}" type="presParOf" srcId="{6AE2DC40-9C8E-4CDD-AD9E-B2315B3A524E}" destId="{132DA34D-8E86-45A5-A670-E08A9972054E}" srcOrd="5" destOrd="0" presId="urn:microsoft.com/office/officeart/2005/8/layout/process2"/>
    <dgm:cxn modelId="{A8E952DC-2B37-4E30-8DDA-6225221D7805}" type="presParOf" srcId="{132DA34D-8E86-45A5-A670-E08A9972054E}" destId="{ECBE1BCC-04D2-4825-AF67-E101A1888DB3}" srcOrd="0" destOrd="0" presId="urn:microsoft.com/office/officeart/2005/8/layout/process2"/>
    <dgm:cxn modelId="{C2DC2F42-428D-4CCF-A758-67FD6ABEEB87}" type="presParOf" srcId="{6AE2DC40-9C8E-4CDD-AD9E-B2315B3A524E}" destId="{D7C82706-DB84-465E-8A6B-D32B09D76A20}" srcOrd="6" destOrd="0" presId="urn:microsoft.com/office/officeart/2005/8/layout/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6700DA-F744-4226-B613-230E65888DD4}" type="datetimeFigureOut">
              <a:rPr lang="en-US" smtClean="0"/>
              <a:t>10/11/2016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17E756D-9DCD-4594-9BFB-EAF6E292B82F}" type="slidenum">
              <a:rPr lang="en-US" smtClean="0"/>
              <a:t>‹#›</a:t>
            </a:fld>
            <a:endParaRPr lang="en-US"/>
          </a:p>
        </p:txBody>
      </p:sp>
    </p:spTree>
    <p:extLst>
      <p:ext uri="{BB962C8B-B14F-4D97-AF65-F5344CB8AC3E}">
        <p14:creationId xmlns:p14="http://schemas.microsoft.com/office/powerpoint/2010/main" val="37712552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54059A72-8878-43EC-A042-F3614AD12C71}" type="slidenum">
              <a:rPr lang="en-US" altLang="en-US">
                <a:solidFill>
                  <a:srgbClr val="000000"/>
                </a:solidFill>
                <a:latin typeface="Arial" panose="020B0604020202020204" pitchFamily="34" charset="0"/>
              </a:rPr>
              <a:pPr/>
              <a:t>8</a:t>
            </a:fld>
            <a:endParaRPr lang="en-US" altLang="en-US">
              <a:solidFill>
                <a:srgbClr val="000000"/>
              </a:solidFill>
              <a:latin typeface="Arial" panose="020B0604020202020204" pitchFamily="34" charset="0"/>
            </a:endParaRPr>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p:spPr>
        <p:txBody>
          <a:bodyPr/>
          <a:lstStyle/>
          <a:p>
            <a:pPr eaLnBrk="1" hangingPunct="1"/>
            <a:r>
              <a:rPr lang="en-US" altLang="en-US" smtClean="0">
                <a:latin typeface="Arial" panose="020B0604020202020204" pitchFamily="34" charset="0"/>
              </a:rPr>
              <a:t>What is a symbol?</a:t>
            </a:r>
          </a:p>
          <a:p>
            <a:pPr eaLnBrk="1" hangingPunct="1"/>
            <a:r>
              <a:rPr lang="en-US" altLang="en-US" smtClean="0">
                <a:latin typeface="Arial" panose="020B0604020202020204" pitchFamily="34" charset="0"/>
              </a:rPr>
              <a:t>Is this an example?</a:t>
            </a:r>
          </a:p>
          <a:p>
            <a:pPr eaLnBrk="1" hangingPunct="1"/>
            <a:r>
              <a:rPr lang="en-US" altLang="en-US" smtClean="0">
                <a:latin typeface="Arial" panose="020B0604020202020204" pitchFamily="34" charset="0"/>
              </a:rPr>
              <a:t>Is this symbol universal?</a:t>
            </a:r>
          </a:p>
          <a:p>
            <a:pPr eaLnBrk="1" hangingPunct="1"/>
            <a:r>
              <a:rPr lang="en-US" altLang="en-US" smtClean="0">
                <a:latin typeface="Arial" panose="020B0604020202020204" pitchFamily="34" charset="0"/>
              </a:rPr>
              <a:t>Are all symbols universal?</a:t>
            </a:r>
          </a:p>
        </p:txBody>
      </p:sp>
    </p:spTree>
    <p:extLst>
      <p:ext uri="{BB962C8B-B14F-4D97-AF65-F5344CB8AC3E}">
        <p14:creationId xmlns:p14="http://schemas.microsoft.com/office/powerpoint/2010/main" val="25621012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aramond" panose="02020404030301010803" pitchFamily="18" charset="0"/>
              </a:defRPr>
            </a:lvl1pPr>
            <a:lvl2pPr marL="742950" indent="-285750" eaLnBrk="0" hangingPunct="0">
              <a:defRPr>
                <a:solidFill>
                  <a:schemeClr val="tx1"/>
                </a:solidFill>
                <a:latin typeface="Garamond" panose="02020404030301010803" pitchFamily="18" charset="0"/>
              </a:defRPr>
            </a:lvl2pPr>
            <a:lvl3pPr marL="1143000" indent="-228600" eaLnBrk="0" hangingPunct="0">
              <a:defRPr>
                <a:solidFill>
                  <a:schemeClr val="tx1"/>
                </a:solidFill>
                <a:latin typeface="Garamond" panose="02020404030301010803" pitchFamily="18" charset="0"/>
              </a:defRPr>
            </a:lvl3pPr>
            <a:lvl4pPr marL="1600200" indent="-228600" eaLnBrk="0" hangingPunct="0">
              <a:defRPr>
                <a:solidFill>
                  <a:schemeClr val="tx1"/>
                </a:solidFill>
                <a:latin typeface="Garamond" panose="02020404030301010803" pitchFamily="18" charset="0"/>
              </a:defRPr>
            </a:lvl4pPr>
            <a:lvl5pPr marL="2057400" indent="-228600" eaLnBrk="0" hangingPunct="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fld id="{D4B8C790-1383-45E1-B802-F3F89DF74279}" type="slidenum">
              <a:rPr lang="en-US" altLang="en-US">
                <a:solidFill>
                  <a:prstClr val="black"/>
                </a:solidFill>
                <a:latin typeface="Calibri" panose="020F0502020204030204" pitchFamily="34" charset="0"/>
              </a:rPr>
              <a:pPr eaLnBrk="1" hangingPunct="1"/>
              <a:t>77</a:t>
            </a:fld>
            <a:endParaRPr lang="en-US" altLang="en-US">
              <a:solidFill>
                <a:prstClr val="black"/>
              </a:solidFill>
              <a:latin typeface="Calibri" panose="020F0502020204030204" pitchFamily="34" charset="0"/>
            </a:endParaRPr>
          </a:p>
        </p:txBody>
      </p:sp>
      <p:sp>
        <p:nvSpPr>
          <p:cNvPr id="3789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Before this slide, there could be a transition slide. Something that allows the reader to know what is coming next. .. Now you will will portions from a story…</a:t>
            </a:r>
          </a:p>
        </p:txBody>
      </p:sp>
    </p:spTree>
    <p:extLst>
      <p:ext uri="{BB962C8B-B14F-4D97-AF65-F5344CB8AC3E}">
        <p14:creationId xmlns:p14="http://schemas.microsoft.com/office/powerpoint/2010/main" val="25646761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aramond" panose="02020404030301010803" pitchFamily="18" charset="0"/>
              </a:defRPr>
            </a:lvl1pPr>
            <a:lvl2pPr marL="742950" indent="-285750" eaLnBrk="0" hangingPunct="0">
              <a:defRPr>
                <a:solidFill>
                  <a:schemeClr val="tx1"/>
                </a:solidFill>
                <a:latin typeface="Garamond" panose="02020404030301010803" pitchFamily="18" charset="0"/>
              </a:defRPr>
            </a:lvl2pPr>
            <a:lvl3pPr marL="1143000" indent="-228600" eaLnBrk="0" hangingPunct="0">
              <a:defRPr>
                <a:solidFill>
                  <a:schemeClr val="tx1"/>
                </a:solidFill>
                <a:latin typeface="Garamond" panose="02020404030301010803" pitchFamily="18" charset="0"/>
              </a:defRPr>
            </a:lvl3pPr>
            <a:lvl4pPr marL="1600200" indent="-228600" eaLnBrk="0" hangingPunct="0">
              <a:defRPr>
                <a:solidFill>
                  <a:schemeClr val="tx1"/>
                </a:solidFill>
                <a:latin typeface="Garamond" panose="02020404030301010803" pitchFamily="18" charset="0"/>
              </a:defRPr>
            </a:lvl4pPr>
            <a:lvl5pPr marL="2057400" indent="-228600" eaLnBrk="0" hangingPunct="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fld id="{DD58B778-48DD-4958-AFAD-0B5FD6F34ED5}" type="slidenum">
              <a:rPr lang="en-US" altLang="en-US">
                <a:solidFill>
                  <a:prstClr val="black"/>
                </a:solidFill>
                <a:latin typeface="Calibri" panose="020F0502020204030204" pitchFamily="34" charset="0"/>
              </a:rPr>
              <a:pPr eaLnBrk="1" hangingPunct="1"/>
              <a:t>78</a:t>
            </a:fld>
            <a:endParaRPr lang="en-US" altLang="en-US">
              <a:solidFill>
                <a:prstClr val="black"/>
              </a:solidFill>
              <a:latin typeface="Calibri" panose="020F0502020204030204" pitchFamily="34" charset="0"/>
            </a:endParaRPr>
          </a:p>
        </p:txBody>
      </p:sp>
      <p:sp>
        <p:nvSpPr>
          <p:cNvPr id="3891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Nice explanation. Can you use color to highlight meaningful words? Maybe use the arrow thing again. Question -isn’t there a clip art image with a shadow?</a:t>
            </a:r>
          </a:p>
        </p:txBody>
      </p:sp>
    </p:spTree>
    <p:extLst>
      <p:ext uri="{BB962C8B-B14F-4D97-AF65-F5344CB8AC3E}">
        <p14:creationId xmlns:p14="http://schemas.microsoft.com/office/powerpoint/2010/main" val="7863547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aramond" panose="02020404030301010803" pitchFamily="18" charset="0"/>
              </a:defRPr>
            </a:lvl1pPr>
            <a:lvl2pPr marL="742950" indent="-285750" eaLnBrk="0" hangingPunct="0">
              <a:defRPr>
                <a:solidFill>
                  <a:schemeClr val="tx1"/>
                </a:solidFill>
                <a:latin typeface="Garamond" panose="02020404030301010803" pitchFamily="18" charset="0"/>
              </a:defRPr>
            </a:lvl2pPr>
            <a:lvl3pPr marL="1143000" indent="-228600" eaLnBrk="0" hangingPunct="0">
              <a:defRPr>
                <a:solidFill>
                  <a:schemeClr val="tx1"/>
                </a:solidFill>
                <a:latin typeface="Garamond" panose="02020404030301010803" pitchFamily="18" charset="0"/>
              </a:defRPr>
            </a:lvl3pPr>
            <a:lvl4pPr marL="1600200" indent="-228600" eaLnBrk="0" hangingPunct="0">
              <a:defRPr>
                <a:solidFill>
                  <a:schemeClr val="tx1"/>
                </a:solidFill>
                <a:latin typeface="Garamond" panose="02020404030301010803" pitchFamily="18" charset="0"/>
              </a:defRPr>
            </a:lvl4pPr>
            <a:lvl5pPr marL="2057400" indent="-228600" eaLnBrk="0" hangingPunct="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fld id="{D289F559-48DA-4F67-9BA0-EBC07CBA12B9}" type="slidenum">
              <a:rPr lang="en-US" altLang="en-US">
                <a:solidFill>
                  <a:prstClr val="black"/>
                </a:solidFill>
                <a:latin typeface="Calibri" panose="020F0502020204030204" pitchFamily="34" charset="0"/>
              </a:rPr>
              <a:pPr eaLnBrk="1" hangingPunct="1"/>
              <a:t>81</a:t>
            </a:fld>
            <a:endParaRPr lang="en-US" altLang="en-US">
              <a:solidFill>
                <a:prstClr val="black"/>
              </a:solidFill>
              <a:latin typeface="Calibri" panose="020F0502020204030204" pitchFamily="34" charset="0"/>
            </a:endParaRPr>
          </a:p>
        </p:txBody>
      </p:sp>
      <p:sp>
        <p:nvSpPr>
          <p:cNvPr id="3993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4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Again - use of color</a:t>
            </a:r>
          </a:p>
        </p:txBody>
      </p:sp>
    </p:spTree>
    <p:extLst>
      <p:ext uri="{BB962C8B-B14F-4D97-AF65-F5344CB8AC3E}">
        <p14:creationId xmlns:p14="http://schemas.microsoft.com/office/powerpoint/2010/main" val="30125943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A230C5FD-EFF1-4224-9E39-9C0D57F1EB3C}" type="slidenum">
              <a:rPr lang="en-US" altLang="en-US">
                <a:solidFill>
                  <a:srgbClr val="000000"/>
                </a:solidFill>
                <a:latin typeface="Arial" panose="020B0604020202020204" pitchFamily="34" charset="0"/>
              </a:rPr>
              <a:pPr/>
              <a:t>10</a:t>
            </a:fld>
            <a:endParaRPr lang="en-US" altLang="en-US">
              <a:solidFill>
                <a:srgbClr val="000000"/>
              </a:solidFill>
              <a:latin typeface="Arial" panose="020B0604020202020204" pitchFamily="34" charset="0"/>
            </a:endParaRPr>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p:spPr>
        <p:txBody>
          <a:bodyPr/>
          <a:lstStyle/>
          <a:p>
            <a:pPr eaLnBrk="1" hangingPunct="1"/>
            <a:r>
              <a:rPr lang="en-US" altLang="en-US" smtClean="0">
                <a:latin typeface="Arial" panose="020B0604020202020204" pitchFamily="34" charset="0"/>
              </a:rPr>
              <a:t>Do both of the symbols we talked about reflect correctly the definition of a symbol?</a:t>
            </a:r>
          </a:p>
          <a:p>
            <a:pPr eaLnBrk="1" hangingPunct="1"/>
            <a:endParaRPr lang="en-US" altLang="en-US" smtClean="0">
              <a:latin typeface="Arial" panose="020B0604020202020204" pitchFamily="34" charset="0"/>
            </a:endParaRPr>
          </a:p>
          <a:p>
            <a:pPr eaLnBrk="1" hangingPunct="1"/>
            <a:endParaRPr lang="en-US" altLang="en-US" smtClean="0">
              <a:latin typeface="Arial" panose="020B0604020202020204" pitchFamily="34" charset="0"/>
            </a:endParaRPr>
          </a:p>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23453002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68F8783B-42CC-438B-8982-6E1B6F11EB38}" type="slidenum">
              <a:rPr lang="en-US" altLang="en-US">
                <a:solidFill>
                  <a:srgbClr val="000000"/>
                </a:solidFill>
                <a:latin typeface="Arial" panose="020B0604020202020204" pitchFamily="34" charset="0"/>
              </a:rPr>
              <a:pPr/>
              <a:t>11</a:t>
            </a:fld>
            <a:endParaRPr lang="en-US" altLang="en-US">
              <a:solidFill>
                <a:srgbClr val="000000"/>
              </a:solidFill>
              <a:latin typeface="Arial" panose="020B0604020202020204" pitchFamily="34"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p:spPr>
        <p:txBody>
          <a:bodyPr/>
          <a:lstStyle/>
          <a:p>
            <a:pPr eaLnBrk="1" hangingPunct="1"/>
            <a:r>
              <a:rPr lang="en-US" altLang="en-US" smtClean="0">
                <a:latin typeface="Arial" panose="020B0604020202020204" pitchFamily="34" charset="0"/>
              </a:rPr>
              <a:t>Rose almost always signifies love, thanks to Shakespeare</a:t>
            </a:r>
          </a:p>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17599199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3B5B8A3B-D01D-4C24-9090-B2622A75AF58}" type="slidenum">
              <a:rPr lang="en-US" altLang="en-US">
                <a:solidFill>
                  <a:srgbClr val="000000"/>
                </a:solidFill>
                <a:latin typeface="Arial" panose="020B0604020202020204" pitchFamily="34" charset="0"/>
              </a:rPr>
              <a:pPr/>
              <a:t>13</a:t>
            </a:fld>
            <a:endParaRPr lang="en-US" altLang="en-US">
              <a:solidFill>
                <a:srgbClr val="000000"/>
              </a:solidFill>
              <a:latin typeface="Arial" panose="020B0604020202020204" pitchFamily="34" charset="0"/>
            </a:endParaRPr>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p:spPr>
        <p:txBody>
          <a:bodyPr/>
          <a:lstStyle/>
          <a:p>
            <a:pPr eaLnBrk="1" hangingPunct="1"/>
            <a:r>
              <a:rPr lang="en-US" altLang="en-US" smtClean="0">
                <a:latin typeface="Arial" panose="020B0604020202020204" pitchFamily="34" charset="0"/>
              </a:rPr>
              <a:t>Think about the movie </a:t>
            </a:r>
            <a:r>
              <a:rPr lang="en-US" altLang="en-US" i="1" smtClean="0">
                <a:latin typeface="Arial" panose="020B0604020202020204" pitchFamily="34" charset="0"/>
              </a:rPr>
              <a:t>Avatar</a:t>
            </a:r>
            <a:r>
              <a:rPr lang="en-US" altLang="en-US" smtClean="0">
                <a:latin typeface="Arial" panose="020B0604020202020204" pitchFamily="34" charset="0"/>
              </a:rPr>
              <a:t>. How often is nature or the mother tree is referred to in the movie?</a:t>
            </a:r>
          </a:p>
        </p:txBody>
      </p:sp>
    </p:spTree>
    <p:extLst>
      <p:ext uri="{BB962C8B-B14F-4D97-AF65-F5344CB8AC3E}">
        <p14:creationId xmlns:p14="http://schemas.microsoft.com/office/powerpoint/2010/main" val="2678124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780667D4-35D1-404E-9564-A73BEACF21B0}" type="slidenum">
              <a:rPr lang="en-US" altLang="en-US">
                <a:solidFill>
                  <a:srgbClr val="000000"/>
                </a:solidFill>
                <a:latin typeface="Arial" panose="020B0604020202020204" pitchFamily="34" charset="0"/>
              </a:rPr>
              <a:pPr/>
              <a:t>14</a:t>
            </a:fld>
            <a:endParaRPr lang="en-US" altLang="en-US">
              <a:solidFill>
                <a:srgbClr val="000000"/>
              </a:solidFill>
              <a:latin typeface="Arial" panose="020B0604020202020204" pitchFamily="34" charset="0"/>
            </a:endParaRPr>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p:spPr>
        <p:txBody>
          <a:bodyPr/>
          <a:lstStyle/>
          <a:p>
            <a:pPr eaLnBrk="1" hangingPunct="1"/>
            <a:r>
              <a:rPr lang="en-US" altLang="en-US" smtClean="0">
                <a:latin typeface="Arial" panose="020B0604020202020204" pitchFamily="34" charset="0"/>
              </a:rPr>
              <a:t>How is the tree ultimately important? What does the final battle surround?</a:t>
            </a:r>
          </a:p>
        </p:txBody>
      </p:sp>
    </p:spTree>
    <p:extLst>
      <p:ext uri="{BB962C8B-B14F-4D97-AF65-F5344CB8AC3E}">
        <p14:creationId xmlns:p14="http://schemas.microsoft.com/office/powerpoint/2010/main" val="4909137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B334457C-073D-49CD-A508-42D000C33FF0}" type="slidenum">
              <a:rPr lang="en-US" altLang="en-US">
                <a:solidFill>
                  <a:srgbClr val="000000"/>
                </a:solidFill>
                <a:latin typeface="Arial" panose="020B0604020202020204" pitchFamily="34" charset="0"/>
              </a:rPr>
              <a:pPr/>
              <a:t>15</a:t>
            </a:fld>
            <a:endParaRPr lang="en-US" altLang="en-US">
              <a:solidFill>
                <a:srgbClr val="000000"/>
              </a:solidFill>
              <a:latin typeface="Arial" panose="020B0604020202020204" pitchFamily="34" charset="0"/>
            </a:endParaRPr>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p:spPr>
        <p:txBody>
          <a:bodyPr/>
          <a:lstStyle/>
          <a:p>
            <a:pPr eaLnBrk="1" hangingPunct="1"/>
            <a:r>
              <a:rPr lang="en-US" altLang="en-US" smtClean="0">
                <a:latin typeface="Arial" panose="020B0604020202020204" pitchFamily="34" charset="0"/>
              </a:rPr>
              <a:t>Nature vs. Technology/Advancement</a:t>
            </a:r>
          </a:p>
          <a:p>
            <a:pPr eaLnBrk="1" hangingPunct="1"/>
            <a:r>
              <a:rPr lang="en-US" altLang="en-US" smtClean="0">
                <a:latin typeface="Arial" panose="020B0604020202020204" pitchFamily="34" charset="0"/>
              </a:rPr>
              <a:t>Evil vs. Good</a:t>
            </a:r>
          </a:p>
        </p:txBody>
      </p:sp>
    </p:spTree>
    <p:extLst>
      <p:ext uri="{BB962C8B-B14F-4D97-AF65-F5344CB8AC3E}">
        <p14:creationId xmlns:p14="http://schemas.microsoft.com/office/powerpoint/2010/main" val="10776018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C3C218F1-3506-475B-B788-B27A151148B6}" type="slidenum">
              <a:rPr lang="en-US" altLang="en-US">
                <a:solidFill>
                  <a:srgbClr val="000000"/>
                </a:solidFill>
                <a:latin typeface="Arial" panose="020B0604020202020204" pitchFamily="34" charset="0"/>
              </a:rPr>
              <a:pPr/>
              <a:t>16</a:t>
            </a:fld>
            <a:endParaRPr lang="en-US" altLang="en-US">
              <a:solidFill>
                <a:srgbClr val="000000"/>
              </a:solidFill>
              <a:latin typeface="Arial" panose="020B0604020202020204" pitchFamily="34" charset="0"/>
            </a:endParaRPr>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p:spPr>
        <p:txBody>
          <a:bodyPr/>
          <a:lstStyle/>
          <a:p>
            <a:pPr eaLnBrk="1" hangingPunct="1"/>
            <a:r>
              <a:rPr lang="en-US" altLang="en-US" smtClean="0">
                <a:latin typeface="Arial" panose="020B0604020202020204" pitchFamily="34" charset="0"/>
              </a:rPr>
              <a:t>The tree has roots that touch the entire population of the moon.</a:t>
            </a:r>
          </a:p>
        </p:txBody>
      </p:sp>
    </p:spTree>
    <p:extLst>
      <p:ext uri="{BB962C8B-B14F-4D97-AF65-F5344CB8AC3E}">
        <p14:creationId xmlns:p14="http://schemas.microsoft.com/office/powerpoint/2010/main" val="14130239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aramond" panose="02020404030301010803" pitchFamily="18" charset="0"/>
              </a:defRPr>
            </a:lvl1pPr>
            <a:lvl2pPr marL="742950" indent="-285750" eaLnBrk="0" hangingPunct="0">
              <a:defRPr>
                <a:solidFill>
                  <a:schemeClr val="tx1"/>
                </a:solidFill>
                <a:latin typeface="Garamond" panose="02020404030301010803" pitchFamily="18" charset="0"/>
              </a:defRPr>
            </a:lvl2pPr>
            <a:lvl3pPr marL="1143000" indent="-228600" eaLnBrk="0" hangingPunct="0">
              <a:defRPr>
                <a:solidFill>
                  <a:schemeClr val="tx1"/>
                </a:solidFill>
                <a:latin typeface="Garamond" panose="02020404030301010803" pitchFamily="18" charset="0"/>
              </a:defRPr>
            </a:lvl3pPr>
            <a:lvl4pPr marL="1600200" indent="-228600" eaLnBrk="0" hangingPunct="0">
              <a:defRPr>
                <a:solidFill>
                  <a:schemeClr val="tx1"/>
                </a:solidFill>
                <a:latin typeface="Garamond" panose="02020404030301010803" pitchFamily="18" charset="0"/>
              </a:defRPr>
            </a:lvl4pPr>
            <a:lvl5pPr marL="2057400" indent="-228600" eaLnBrk="0" hangingPunct="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fld id="{2F643249-6FEE-4FF8-B614-93B31B0674F9}" type="slidenum">
              <a:rPr lang="en-US" altLang="en-US">
                <a:solidFill>
                  <a:prstClr val="black"/>
                </a:solidFill>
                <a:latin typeface="Calibri" panose="020F0502020204030204" pitchFamily="34" charset="0"/>
              </a:rPr>
              <a:pPr eaLnBrk="1" hangingPunct="1"/>
              <a:t>72</a:t>
            </a:fld>
            <a:endParaRPr lang="en-US" altLang="en-US">
              <a:solidFill>
                <a:prstClr val="black"/>
              </a:solidFill>
              <a:latin typeface="Calibri" panose="020F0502020204030204" pitchFamily="34" charset="0"/>
            </a:endParaRPr>
          </a:p>
        </p:txBody>
      </p:sp>
      <p:sp>
        <p:nvSpPr>
          <p:cNvPr id="3584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Nice use of the line to show looking forward. Language - later in the story…. Something about that word. Don’t know a better replacement… just a thought. </a:t>
            </a:r>
          </a:p>
        </p:txBody>
      </p:sp>
    </p:spTree>
    <p:extLst>
      <p:ext uri="{BB962C8B-B14F-4D97-AF65-F5344CB8AC3E}">
        <p14:creationId xmlns:p14="http://schemas.microsoft.com/office/powerpoint/2010/main" val="6774101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aramond" panose="02020404030301010803" pitchFamily="18" charset="0"/>
              </a:defRPr>
            </a:lvl1pPr>
            <a:lvl2pPr marL="742950" indent="-285750" eaLnBrk="0" hangingPunct="0">
              <a:defRPr>
                <a:solidFill>
                  <a:schemeClr val="tx1"/>
                </a:solidFill>
                <a:latin typeface="Garamond" panose="02020404030301010803" pitchFamily="18" charset="0"/>
              </a:defRPr>
            </a:lvl2pPr>
            <a:lvl3pPr marL="1143000" indent="-228600" eaLnBrk="0" hangingPunct="0">
              <a:defRPr>
                <a:solidFill>
                  <a:schemeClr val="tx1"/>
                </a:solidFill>
                <a:latin typeface="Garamond" panose="02020404030301010803" pitchFamily="18" charset="0"/>
              </a:defRPr>
            </a:lvl3pPr>
            <a:lvl4pPr marL="1600200" indent="-228600" eaLnBrk="0" hangingPunct="0">
              <a:defRPr>
                <a:solidFill>
                  <a:schemeClr val="tx1"/>
                </a:solidFill>
                <a:latin typeface="Garamond" panose="02020404030301010803" pitchFamily="18" charset="0"/>
              </a:defRPr>
            </a:lvl4pPr>
            <a:lvl5pPr marL="2057400" indent="-228600" eaLnBrk="0" hangingPunct="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fld id="{56008788-1C21-4600-8578-E6772A73E179}" type="slidenum">
              <a:rPr lang="en-US" altLang="en-US">
                <a:solidFill>
                  <a:prstClr val="black"/>
                </a:solidFill>
                <a:latin typeface="Calibri" panose="020F0502020204030204" pitchFamily="34" charset="0"/>
              </a:rPr>
              <a:pPr eaLnBrk="1" hangingPunct="1"/>
              <a:t>74</a:t>
            </a:fld>
            <a:endParaRPr lang="en-US" altLang="en-US">
              <a:solidFill>
                <a:prstClr val="black"/>
              </a:solidFill>
              <a:latin typeface="Calibri" panose="020F0502020204030204" pitchFamily="34" charset="0"/>
            </a:endParaRPr>
          </a:p>
        </p:txBody>
      </p:sp>
      <p:sp>
        <p:nvSpPr>
          <p:cNvPr id="3686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Nice job keeping consistent.</a:t>
            </a:r>
          </a:p>
        </p:txBody>
      </p:sp>
    </p:spTree>
    <p:extLst>
      <p:ext uri="{BB962C8B-B14F-4D97-AF65-F5344CB8AC3E}">
        <p14:creationId xmlns:p14="http://schemas.microsoft.com/office/powerpoint/2010/main" val="24424529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10/11/2016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Date Placeholder 2"/>
          <p:cNvSpPr>
            <a:spLocks noGrp="1"/>
          </p:cNvSpPr>
          <p:nvPr>
            <p:ph type="dt" sz="half" idx="10"/>
          </p:nvPr>
        </p:nvSpPr>
        <p:spPr/>
        <p:txBody>
          <a:bodyPr/>
          <a:lstStyle/>
          <a:p>
            <a:fld id="{B61BEF0D-F0BB-DE4B-95CE-6DB70DBA9567}" type="datetimeFigureOut">
              <a:rPr lang="en-US" dirty="0"/>
              <a:pPr/>
              <a:t>10/11/2016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10/11/2016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10/11/2016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10/11/2016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10/11/2016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10/11/2016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10/11/2016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10/11/2016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422400" y="381000"/>
            <a:ext cx="101600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422400" y="1752600"/>
            <a:ext cx="49784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6604000" y="1752600"/>
            <a:ext cx="4978400" cy="4114800"/>
          </a:xfrm>
        </p:spPr>
        <p:txBody>
          <a:bodyPr/>
          <a:lstStyle/>
          <a:p>
            <a:pPr lvl="0"/>
            <a:endParaRPr lang="en-US" noProof="0"/>
          </a:p>
        </p:txBody>
      </p:sp>
      <p:sp>
        <p:nvSpPr>
          <p:cNvPr id="5" name="Date Placeholder 4"/>
          <p:cNvSpPr>
            <a:spLocks noGrp="1"/>
          </p:cNvSpPr>
          <p:nvPr>
            <p:ph type="dt" sz="half" idx="10"/>
          </p:nvPr>
        </p:nvSpPr>
        <p:spPr>
          <a:xfrm>
            <a:off x="1352551" y="6107113"/>
            <a:ext cx="2540000" cy="457200"/>
          </a:xfrm>
        </p:spPr>
        <p:txBody>
          <a:bodyPr/>
          <a:lstStyle>
            <a:lvl1pPr>
              <a:defRPr/>
            </a:lvl1pPr>
          </a:lstStyle>
          <a:p>
            <a:pPr>
              <a:defRPr/>
            </a:pPr>
            <a:endParaRPr lang="en-US">
              <a:solidFill>
                <a:srgbClr val="FFFFFF"/>
              </a:solidFill>
            </a:endParaRPr>
          </a:p>
        </p:txBody>
      </p:sp>
      <p:sp>
        <p:nvSpPr>
          <p:cNvPr id="6" name="Footer Placeholder 5"/>
          <p:cNvSpPr>
            <a:spLocks noGrp="1"/>
          </p:cNvSpPr>
          <p:nvPr>
            <p:ph type="ftr" sz="quarter" idx="11"/>
          </p:nvPr>
        </p:nvSpPr>
        <p:spPr>
          <a:xfrm>
            <a:off x="4603751" y="6107113"/>
            <a:ext cx="3860800" cy="457200"/>
          </a:xfrm>
        </p:spPr>
        <p:txBody>
          <a:bodyPr/>
          <a:lstStyle>
            <a:lvl1pPr>
              <a:defRPr/>
            </a:lvl1pPr>
          </a:lstStyle>
          <a:p>
            <a:pPr>
              <a:defRPr/>
            </a:pPr>
            <a:endParaRPr lang="en-US">
              <a:solidFill>
                <a:srgbClr val="FFFFFF"/>
              </a:solidFill>
            </a:endParaRPr>
          </a:p>
        </p:txBody>
      </p:sp>
      <p:sp>
        <p:nvSpPr>
          <p:cNvPr id="7" name="Slide Number Placeholder 6"/>
          <p:cNvSpPr>
            <a:spLocks noGrp="1"/>
          </p:cNvSpPr>
          <p:nvPr>
            <p:ph type="sldNum" sz="quarter" idx="12"/>
          </p:nvPr>
        </p:nvSpPr>
        <p:spPr>
          <a:xfrm>
            <a:off x="9175751" y="6107113"/>
            <a:ext cx="2540000" cy="457200"/>
          </a:xfrm>
        </p:spPr>
        <p:txBody>
          <a:bodyPr/>
          <a:lstStyle>
            <a:lvl1pPr>
              <a:defRPr/>
            </a:lvl1pPr>
          </a:lstStyle>
          <a:p>
            <a:fld id="{717E9897-F45F-48C2-9BF2-60C37D7F40F6}"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28397579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11277600" cy="5943600"/>
            <a:chOff x="0" y="0"/>
            <a:chExt cx="5328" cy="3744"/>
          </a:xfrm>
        </p:grpSpPr>
        <p:sp>
          <p:nvSpPr>
            <p:cNvPr id="5" name="Freeform 3"/>
            <p:cNvSpPr>
              <a:spLocks/>
            </p:cNvSpPr>
            <p:nvPr/>
          </p:nvSpPr>
          <p:spPr bwMode="hidden">
            <a:xfrm>
              <a:off x="0" y="1440"/>
              <a:ext cx="5155" cy="2304"/>
            </a:xfrm>
            <a:custGeom>
              <a:avLst/>
              <a:gdLst/>
              <a:ahLst/>
              <a:cxnLst>
                <a:cxn ang="0">
                  <a:pos x="5154" y="1769"/>
                </a:cxn>
                <a:cxn ang="0">
                  <a:pos x="0" y="2304"/>
                </a:cxn>
                <a:cxn ang="0">
                  <a:pos x="0" y="1252"/>
                </a:cxn>
                <a:cxn ang="0">
                  <a:pos x="5155" y="0"/>
                </a:cxn>
                <a:cxn ang="0">
                  <a:pos x="5155" y="1416"/>
                </a:cxn>
                <a:cxn ang="0">
                  <a:pos x="5154" y="1769"/>
                </a:cxn>
              </a:cxnLst>
              <a:rect l="0" t="0" r="r" b="b"/>
              <a:pathLst>
                <a:path w="5155" h="2304">
                  <a:moveTo>
                    <a:pt x="5154" y="1769"/>
                  </a:moveTo>
                  <a:lnTo>
                    <a:pt x="0" y="2304"/>
                  </a:lnTo>
                  <a:lnTo>
                    <a:pt x="0" y="1252"/>
                  </a:lnTo>
                  <a:lnTo>
                    <a:pt x="5155" y="0"/>
                  </a:lnTo>
                  <a:lnTo>
                    <a:pt x="5155" y="1416"/>
                  </a:lnTo>
                  <a:lnTo>
                    <a:pt x="5154" y="1769"/>
                  </a:lnTo>
                  <a:close/>
                </a:path>
              </a:pathLst>
            </a:custGeom>
            <a:gradFill rotWithShape="1">
              <a:gsLst>
                <a:gs pos="0">
                  <a:schemeClr val="bg1">
                    <a:gamma/>
                    <a:shade val="84706"/>
                    <a:invGamma/>
                  </a:schemeClr>
                </a:gs>
                <a:gs pos="100000">
                  <a:schemeClr val="bg1"/>
                </a:gs>
              </a:gsLst>
              <a:lin ang="0" scaled="1"/>
            </a:gradFill>
            <a:ln w="9525">
              <a:noFill/>
              <a:round/>
              <a:headEnd/>
              <a:tailEnd/>
            </a:ln>
          </p:spPr>
          <p:txBody>
            <a:bodyPr/>
            <a:lstStyle/>
            <a:p>
              <a:pPr defTabSz="914400" fontAlgn="base">
                <a:spcBef>
                  <a:spcPct val="0"/>
                </a:spcBef>
                <a:spcAft>
                  <a:spcPct val="0"/>
                </a:spcAft>
                <a:defRPr/>
              </a:pPr>
              <a:endParaRPr lang="en-US" sz="1800">
                <a:solidFill>
                  <a:srgbClr val="FFFFFF"/>
                </a:solidFill>
              </a:endParaRPr>
            </a:p>
          </p:txBody>
        </p:sp>
        <p:sp>
          <p:nvSpPr>
            <p:cNvPr id="6" name="Freeform 4"/>
            <p:cNvSpPr>
              <a:spLocks/>
            </p:cNvSpPr>
            <p:nvPr/>
          </p:nvSpPr>
          <p:spPr bwMode="hidden">
            <a:xfrm>
              <a:off x="0" y="0"/>
              <a:ext cx="5328" cy="3689"/>
            </a:xfrm>
            <a:custGeom>
              <a:avLst/>
              <a:gdLst>
                <a:gd name="T0" fmla="*/ 5311 w 5328"/>
                <a:gd name="T1" fmla="*/ 3209 h 3689"/>
                <a:gd name="T2" fmla="*/ 0 w 5328"/>
                <a:gd name="T3" fmla="*/ 3689 h 3689"/>
                <a:gd name="T4" fmla="*/ 0 w 5328"/>
                <a:gd name="T5" fmla="*/ 9 h 3689"/>
                <a:gd name="T6" fmla="*/ 5328 w 5328"/>
                <a:gd name="T7" fmla="*/ 0 h 3689"/>
                <a:gd name="T8" fmla="*/ 5311 w 5328"/>
                <a:gd name="T9" fmla="*/ 3209 h 36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328" h="3689">
                  <a:moveTo>
                    <a:pt x="5311" y="3209"/>
                  </a:moveTo>
                  <a:lnTo>
                    <a:pt x="0" y="3689"/>
                  </a:lnTo>
                  <a:lnTo>
                    <a:pt x="0" y="9"/>
                  </a:lnTo>
                  <a:lnTo>
                    <a:pt x="5328" y="0"/>
                  </a:lnTo>
                  <a:lnTo>
                    <a:pt x="5311" y="3209"/>
                  </a:lnTo>
                  <a:close/>
                </a:path>
              </a:pathLst>
            </a:custGeom>
            <a:gradFill rotWithShape="1">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1800" smtClean="0">
                <a:solidFill>
                  <a:srgbClr val="FFFFFF"/>
                </a:solidFill>
              </a:endParaRPr>
            </a:p>
          </p:txBody>
        </p:sp>
      </p:grpSp>
      <p:sp>
        <p:nvSpPr>
          <p:cNvPr id="25605" name="Rectangle 5"/>
          <p:cNvSpPr>
            <a:spLocks noGrp="1" noChangeArrowheads="1"/>
          </p:cNvSpPr>
          <p:nvPr>
            <p:ph type="subTitle" sz="quarter" idx="1"/>
          </p:nvPr>
        </p:nvSpPr>
        <p:spPr>
          <a:xfrm>
            <a:off x="1828800" y="3886200"/>
            <a:ext cx="8534400" cy="1752600"/>
          </a:xfrm>
        </p:spPr>
        <p:txBody>
          <a:bodyPr/>
          <a:lstStyle>
            <a:lvl1pPr marL="0" indent="0" algn="ctr">
              <a:buFont typeface="Wingdings" pitchFamily="2" charset="2"/>
              <a:buNone/>
              <a:defRPr/>
            </a:lvl1pPr>
          </a:lstStyle>
          <a:p>
            <a:r>
              <a:rPr lang="en-US"/>
              <a:t>Click to edit Master subtitle style</a:t>
            </a:r>
          </a:p>
        </p:txBody>
      </p:sp>
      <p:sp>
        <p:nvSpPr>
          <p:cNvPr id="25609" name="Rectangle 9"/>
          <p:cNvSpPr>
            <a:spLocks noGrp="1" noChangeArrowheads="1"/>
          </p:cNvSpPr>
          <p:nvPr>
            <p:ph type="ctrTitle" sz="quarter"/>
          </p:nvPr>
        </p:nvSpPr>
        <p:spPr>
          <a:xfrm>
            <a:off x="914400" y="1768476"/>
            <a:ext cx="10363200" cy="1736725"/>
          </a:xfrm>
        </p:spPr>
        <p:txBody>
          <a:bodyPr anchor="b" anchorCtr="1"/>
          <a:lstStyle>
            <a:lvl1pPr>
              <a:defRPr sz="5400"/>
            </a:lvl1pPr>
          </a:lstStyle>
          <a:p>
            <a:r>
              <a:rPr lang="en-US"/>
              <a:t>Click to edit Master title style</a:t>
            </a:r>
          </a:p>
        </p:txBody>
      </p:sp>
      <p:sp>
        <p:nvSpPr>
          <p:cNvPr id="7" name="Rectangle 6"/>
          <p:cNvSpPr>
            <a:spLocks noGrp="1" noChangeArrowheads="1"/>
          </p:cNvSpPr>
          <p:nvPr>
            <p:ph type="dt" sz="quarter" idx="10"/>
          </p:nvPr>
        </p:nvSpPr>
        <p:spPr/>
        <p:txBody>
          <a:bodyPr/>
          <a:lstStyle>
            <a:lvl1pPr>
              <a:defRPr/>
            </a:lvl1pPr>
          </a:lstStyle>
          <a:p>
            <a:pPr>
              <a:defRPr/>
            </a:pPr>
            <a:endParaRPr lang="en-US">
              <a:solidFill>
                <a:srgbClr val="FFFFFF"/>
              </a:solidFill>
            </a:endParaRPr>
          </a:p>
        </p:txBody>
      </p:sp>
      <p:sp>
        <p:nvSpPr>
          <p:cNvPr id="8" name="Rectangle 7"/>
          <p:cNvSpPr>
            <a:spLocks noGrp="1" noChangeArrowheads="1"/>
          </p:cNvSpPr>
          <p:nvPr>
            <p:ph type="ftr" sz="quarter" idx="11"/>
          </p:nvPr>
        </p:nvSpPr>
        <p:spPr/>
        <p:txBody>
          <a:bodyPr/>
          <a:lstStyle>
            <a:lvl1pPr>
              <a:defRPr/>
            </a:lvl1pPr>
          </a:lstStyle>
          <a:p>
            <a:pPr>
              <a:defRPr/>
            </a:pPr>
            <a:endParaRPr lang="en-US">
              <a:solidFill>
                <a:srgbClr val="FFFFFF"/>
              </a:solidFill>
            </a:endParaRPr>
          </a:p>
        </p:txBody>
      </p:sp>
      <p:sp>
        <p:nvSpPr>
          <p:cNvPr id="9" name="Rectangle 8"/>
          <p:cNvSpPr>
            <a:spLocks noGrp="1" noChangeArrowheads="1"/>
          </p:cNvSpPr>
          <p:nvPr>
            <p:ph type="sldNum" sz="quarter" idx="12"/>
          </p:nvPr>
        </p:nvSpPr>
        <p:spPr/>
        <p:txBody>
          <a:bodyPr/>
          <a:lstStyle>
            <a:lvl1pPr>
              <a:defRPr smtClean="0"/>
            </a:lvl1pPr>
          </a:lstStyle>
          <a:p>
            <a:pPr>
              <a:defRPr/>
            </a:pPr>
            <a:fld id="{1154AB82-680F-4FF2-B977-6A59802DDAE2}"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2950193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10/11/2016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9"/>
          <p:cNvSpPr>
            <a:spLocks noGrp="1" noChangeArrowheads="1"/>
          </p:cNvSpPr>
          <p:nvPr>
            <p:ph type="sldNum" sz="quarter" idx="12"/>
          </p:nvPr>
        </p:nvSpPr>
        <p:spPr>
          <a:ln/>
        </p:spPr>
        <p:txBody>
          <a:bodyPr/>
          <a:lstStyle>
            <a:lvl1pPr>
              <a:defRPr/>
            </a:lvl1pPr>
          </a:lstStyle>
          <a:p>
            <a:pPr>
              <a:defRPr/>
            </a:pPr>
            <a:fld id="{C6DF1B32-3FED-43E3-BDFD-1833AC415C3F}"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18272376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9"/>
          <p:cNvSpPr>
            <a:spLocks noGrp="1" noChangeArrowheads="1"/>
          </p:cNvSpPr>
          <p:nvPr>
            <p:ph type="sldNum" sz="quarter" idx="12"/>
          </p:nvPr>
        </p:nvSpPr>
        <p:spPr>
          <a:ln/>
        </p:spPr>
        <p:txBody>
          <a:bodyPr/>
          <a:lstStyle>
            <a:lvl1pPr>
              <a:defRPr/>
            </a:lvl1pPr>
          </a:lstStyle>
          <a:p>
            <a:pPr>
              <a:defRPr/>
            </a:pPr>
            <a:fld id="{68804C66-96C3-4467-8B0D-B9C320CE575D}"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42511537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9"/>
          <p:cNvSpPr>
            <a:spLocks noGrp="1" noChangeArrowheads="1"/>
          </p:cNvSpPr>
          <p:nvPr>
            <p:ph type="sldNum" sz="quarter" idx="12"/>
          </p:nvPr>
        </p:nvSpPr>
        <p:spPr>
          <a:ln/>
        </p:spPr>
        <p:txBody>
          <a:bodyPr/>
          <a:lstStyle>
            <a:lvl1pPr>
              <a:defRPr/>
            </a:lvl1pPr>
          </a:lstStyle>
          <a:p>
            <a:pPr>
              <a:defRPr/>
            </a:pPr>
            <a:fld id="{91721ABF-2549-401C-8BE6-CE754AF29350}"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149749134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9"/>
          <p:cNvSpPr>
            <a:spLocks noGrp="1" noChangeArrowheads="1"/>
          </p:cNvSpPr>
          <p:nvPr>
            <p:ph type="sldNum" sz="quarter" idx="12"/>
          </p:nvPr>
        </p:nvSpPr>
        <p:spPr>
          <a:ln/>
        </p:spPr>
        <p:txBody>
          <a:bodyPr/>
          <a:lstStyle>
            <a:lvl1pPr>
              <a:defRPr/>
            </a:lvl1pPr>
          </a:lstStyle>
          <a:p>
            <a:pPr>
              <a:defRPr/>
            </a:pPr>
            <a:fld id="{7B85E4B6-2725-49EB-B1A2-14B5BAA1A969}"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281059643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9"/>
          <p:cNvSpPr>
            <a:spLocks noGrp="1" noChangeArrowheads="1"/>
          </p:cNvSpPr>
          <p:nvPr>
            <p:ph type="sldNum" sz="quarter" idx="12"/>
          </p:nvPr>
        </p:nvSpPr>
        <p:spPr>
          <a:ln/>
        </p:spPr>
        <p:txBody>
          <a:bodyPr/>
          <a:lstStyle>
            <a:lvl1pPr>
              <a:defRPr/>
            </a:lvl1pPr>
          </a:lstStyle>
          <a:p>
            <a:pPr>
              <a:defRPr/>
            </a:pPr>
            <a:fld id="{005A905E-33A5-45F5-B3C5-5BBE62210CDE}"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217282379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9"/>
          <p:cNvSpPr>
            <a:spLocks noGrp="1" noChangeArrowheads="1"/>
          </p:cNvSpPr>
          <p:nvPr>
            <p:ph type="sldNum" sz="quarter" idx="12"/>
          </p:nvPr>
        </p:nvSpPr>
        <p:spPr>
          <a:ln/>
        </p:spPr>
        <p:txBody>
          <a:bodyPr/>
          <a:lstStyle>
            <a:lvl1pPr>
              <a:defRPr/>
            </a:lvl1pPr>
          </a:lstStyle>
          <a:p>
            <a:pPr>
              <a:defRPr/>
            </a:pPr>
            <a:fld id="{3FFDFA57-5350-4211-8362-04E7136695CB}"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117007832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9"/>
          <p:cNvSpPr>
            <a:spLocks noGrp="1" noChangeArrowheads="1"/>
          </p:cNvSpPr>
          <p:nvPr>
            <p:ph type="sldNum" sz="quarter" idx="12"/>
          </p:nvPr>
        </p:nvSpPr>
        <p:spPr>
          <a:ln/>
        </p:spPr>
        <p:txBody>
          <a:bodyPr/>
          <a:lstStyle>
            <a:lvl1pPr>
              <a:defRPr/>
            </a:lvl1pPr>
          </a:lstStyle>
          <a:p>
            <a:pPr>
              <a:defRPr/>
            </a:pPr>
            <a:fld id="{DCA2FB21-E2E6-4212-A056-604F62ADB9C2}"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194262667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9"/>
          <p:cNvSpPr>
            <a:spLocks noGrp="1" noChangeArrowheads="1"/>
          </p:cNvSpPr>
          <p:nvPr>
            <p:ph type="sldNum" sz="quarter" idx="12"/>
          </p:nvPr>
        </p:nvSpPr>
        <p:spPr>
          <a:ln/>
        </p:spPr>
        <p:txBody>
          <a:bodyPr/>
          <a:lstStyle>
            <a:lvl1pPr>
              <a:defRPr/>
            </a:lvl1pPr>
          </a:lstStyle>
          <a:p>
            <a:pPr>
              <a:defRPr/>
            </a:pPr>
            <a:fld id="{9A449593-57CA-4A7D-9A81-26322C5F545B}"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316743750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9"/>
          <p:cNvSpPr>
            <a:spLocks noGrp="1" noChangeArrowheads="1"/>
          </p:cNvSpPr>
          <p:nvPr>
            <p:ph type="sldNum" sz="quarter" idx="12"/>
          </p:nvPr>
        </p:nvSpPr>
        <p:spPr>
          <a:ln/>
        </p:spPr>
        <p:txBody>
          <a:bodyPr/>
          <a:lstStyle>
            <a:lvl1pPr>
              <a:defRPr/>
            </a:lvl1pPr>
          </a:lstStyle>
          <a:p>
            <a:pPr>
              <a:defRPr/>
            </a:pPr>
            <a:fld id="{9BBD4A91-840B-4EDA-9918-17C6E5FB5406}"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345939272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8"/>
            <a:ext cx="2743200" cy="58213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8"/>
            <a:ext cx="8026400" cy="5821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9"/>
          <p:cNvSpPr>
            <a:spLocks noGrp="1" noChangeArrowheads="1"/>
          </p:cNvSpPr>
          <p:nvPr>
            <p:ph type="sldNum" sz="quarter" idx="12"/>
          </p:nvPr>
        </p:nvSpPr>
        <p:spPr>
          <a:ln/>
        </p:spPr>
        <p:txBody>
          <a:bodyPr/>
          <a:lstStyle>
            <a:lvl1pPr>
              <a:defRPr/>
            </a:lvl1pPr>
          </a:lstStyle>
          <a:p>
            <a:pPr>
              <a:defRPr/>
            </a:pPr>
            <a:fld id="{7BF69407-D276-4945-AADF-61CA4EF2D6D0}"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10527694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10/11/2016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10/11/2016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6807862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10/11/2016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9805346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10/11/2016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2084483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10/11/2016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8527067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10/11/2016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3769478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10/11/2016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1826827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10/11/2016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6564028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10/11/2016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0841282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10/11/2016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6423200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Date Placeholder 2"/>
          <p:cNvSpPr>
            <a:spLocks noGrp="1"/>
          </p:cNvSpPr>
          <p:nvPr>
            <p:ph type="dt" sz="half" idx="10"/>
          </p:nvPr>
        </p:nvSpPr>
        <p:spPr/>
        <p:txBody>
          <a:bodyPr/>
          <a:lstStyle/>
          <a:p>
            <a:fld id="{B61BEF0D-F0BB-DE4B-95CE-6DB70DBA9567}" type="datetimeFigureOut">
              <a:rPr lang="en-US" smtClean="0"/>
              <a:pPr/>
              <a:t>10/11/2016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249113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10/11/2016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10/11/2016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1536988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10/11/2016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121964154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10/11/2016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5682737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10/11/2016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262803974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10/11/2016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2883965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10/11/2016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1908455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10/11/2016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870175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422400" y="381000"/>
            <a:ext cx="101600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422400" y="1752600"/>
            <a:ext cx="49784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6604000" y="1752600"/>
            <a:ext cx="4978400" cy="4114800"/>
          </a:xfrm>
        </p:spPr>
        <p:txBody>
          <a:bodyPr/>
          <a:lstStyle/>
          <a:p>
            <a:pPr lvl="0"/>
            <a:endParaRPr lang="en-US" noProof="0"/>
          </a:p>
        </p:txBody>
      </p:sp>
      <p:sp>
        <p:nvSpPr>
          <p:cNvPr id="5" name="Date Placeholder 4"/>
          <p:cNvSpPr>
            <a:spLocks noGrp="1"/>
          </p:cNvSpPr>
          <p:nvPr>
            <p:ph type="dt" sz="half" idx="10"/>
          </p:nvPr>
        </p:nvSpPr>
        <p:spPr>
          <a:xfrm>
            <a:off x="1352551" y="6107113"/>
            <a:ext cx="2540000" cy="457200"/>
          </a:xfrm>
        </p:spPr>
        <p:txBody>
          <a:bodyPr/>
          <a:lstStyle>
            <a:lvl1pPr>
              <a:defRPr/>
            </a:lvl1pPr>
          </a:lstStyle>
          <a:p>
            <a:pPr>
              <a:defRPr/>
            </a:pPr>
            <a:endParaRPr lang="en-US">
              <a:solidFill>
                <a:srgbClr val="FFFFFF"/>
              </a:solidFill>
            </a:endParaRPr>
          </a:p>
        </p:txBody>
      </p:sp>
      <p:sp>
        <p:nvSpPr>
          <p:cNvPr id="6" name="Footer Placeholder 5"/>
          <p:cNvSpPr>
            <a:spLocks noGrp="1"/>
          </p:cNvSpPr>
          <p:nvPr>
            <p:ph type="ftr" sz="quarter" idx="11"/>
          </p:nvPr>
        </p:nvSpPr>
        <p:spPr>
          <a:xfrm>
            <a:off x="4603751" y="6107113"/>
            <a:ext cx="3860800" cy="457200"/>
          </a:xfrm>
        </p:spPr>
        <p:txBody>
          <a:bodyPr/>
          <a:lstStyle>
            <a:lvl1pPr>
              <a:defRPr/>
            </a:lvl1pPr>
          </a:lstStyle>
          <a:p>
            <a:pPr>
              <a:defRPr/>
            </a:pPr>
            <a:endParaRPr lang="en-US">
              <a:solidFill>
                <a:srgbClr val="FFFFFF"/>
              </a:solidFill>
            </a:endParaRPr>
          </a:p>
        </p:txBody>
      </p:sp>
      <p:sp>
        <p:nvSpPr>
          <p:cNvPr id="7" name="Slide Number Placeholder 6"/>
          <p:cNvSpPr>
            <a:spLocks noGrp="1"/>
          </p:cNvSpPr>
          <p:nvPr>
            <p:ph type="sldNum" sz="quarter" idx="12"/>
          </p:nvPr>
        </p:nvSpPr>
        <p:spPr>
          <a:xfrm>
            <a:off x="9175751" y="6107113"/>
            <a:ext cx="2540000" cy="457200"/>
          </a:xfrm>
        </p:spPr>
        <p:txBody>
          <a:bodyPr/>
          <a:lstStyle>
            <a:lvl1pPr>
              <a:defRPr/>
            </a:lvl1pPr>
          </a:lstStyle>
          <a:p>
            <a:fld id="{717E9897-F45F-48C2-9BF2-60C37D7F40F6}"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20296188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10/11/2016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10/11/2016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10/11/2016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10/11/2016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10/11/2016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2.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slideLayout" Target="../slideLayouts/slideLayout42.xml"/><Relationship Id="rId18" Type="http://schemas.openxmlformats.org/officeDocument/2006/relationships/slideLayout" Target="../slideLayouts/slideLayout47.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17" Type="http://schemas.openxmlformats.org/officeDocument/2006/relationships/slideLayout" Target="../slideLayouts/slideLayout46.xml"/><Relationship Id="rId2" Type="http://schemas.openxmlformats.org/officeDocument/2006/relationships/slideLayout" Target="../slideLayouts/slideLayout31.xml"/><Relationship Id="rId16" Type="http://schemas.openxmlformats.org/officeDocument/2006/relationships/slideLayout" Target="../slideLayouts/slideLayout45.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5" Type="http://schemas.openxmlformats.org/officeDocument/2006/relationships/slideLayout" Target="../slideLayouts/slideLayout44.xml"/><Relationship Id="rId10" Type="http://schemas.openxmlformats.org/officeDocument/2006/relationships/slideLayout" Target="../slideLayouts/slideLayout39.xml"/><Relationship Id="rId19" Type="http://schemas.openxmlformats.org/officeDocument/2006/relationships/theme" Target="../theme/theme3.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B61BEF0D-F0BB-DE4B-95CE-6DB70DBA9567}" type="datetimeFigureOut">
              <a:rPr lang="en-US" dirty="0"/>
              <a:pPr/>
              <a:t>10/11/2016</a:t>
            </a:fld>
            <a:endParaRPr lang="en-US" dirty="0"/>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dirty="0"/>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68" r:id="rId10"/>
    <p:sldLayoutId id="2147483663" r:id="rId11"/>
    <p:sldLayoutId id="2147483664" r:id="rId12"/>
    <p:sldLayoutId id="2147483665" r:id="rId13"/>
    <p:sldLayoutId id="2147483666" r:id="rId14"/>
    <p:sldLayoutId id="2147483667" r:id="rId15"/>
    <p:sldLayoutId id="2147483658" r:id="rId16"/>
    <p:sldLayoutId id="2147483659" r:id="rId17"/>
    <p:sldLayoutId id="2147483718" r:id="rId18"/>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1" y="0"/>
            <a:ext cx="9656233" cy="1981200"/>
            <a:chOff x="0" y="0"/>
            <a:chExt cx="4562" cy="1248"/>
          </a:xfrm>
        </p:grpSpPr>
        <p:sp>
          <p:nvSpPr>
            <p:cNvPr id="24579" name="Freeform 3"/>
            <p:cNvSpPr>
              <a:spLocks/>
            </p:cNvSpPr>
            <p:nvPr/>
          </p:nvSpPr>
          <p:spPr bwMode="hidden">
            <a:xfrm>
              <a:off x="0" y="583"/>
              <a:ext cx="4487" cy="665"/>
            </a:xfrm>
            <a:custGeom>
              <a:avLst/>
              <a:gdLst/>
              <a:ahLst/>
              <a:cxnLst>
                <a:cxn ang="0">
                  <a:pos x="4800" y="299"/>
                </a:cxn>
                <a:cxn ang="0">
                  <a:pos x="0" y="665"/>
                </a:cxn>
                <a:cxn ang="0">
                  <a:pos x="0" y="0"/>
                </a:cxn>
                <a:cxn ang="0">
                  <a:pos x="4806" y="1"/>
                </a:cxn>
                <a:cxn ang="0">
                  <a:pos x="4800" y="153"/>
                </a:cxn>
                <a:cxn ang="0">
                  <a:pos x="4800" y="299"/>
                </a:cxn>
              </a:cxnLst>
              <a:rect l="0" t="0" r="r" b="b"/>
              <a:pathLst>
                <a:path w="4806" h="665">
                  <a:moveTo>
                    <a:pt x="4800" y="299"/>
                  </a:moveTo>
                  <a:lnTo>
                    <a:pt x="0" y="665"/>
                  </a:lnTo>
                  <a:lnTo>
                    <a:pt x="0" y="0"/>
                  </a:lnTo>
                  <a:lnTo>
                    <a:pt x="4806" y="1"/>
                  </a:lnTo>
                  <a:lnTo>
                    <a:pt x="4800" y="153"/>
                  </a:lnTo>
                  <a:lnTo>
                    <a:pt x="4800" y="299"/>
                  </a:lnTo>
                  <a:close/>
                </a:path>
              </a:pathLst>
            </a:custGeom>
            <a:gradFill rotWithShape="1">
              <a:gsLst>
                <a:gs pos="0">
                  <a:schemeClr val="bg1">
                    <a:gamma/>
                    <a:shade val="94118"/>
                    <a:invGamma/>
                  </a:schemeClr>
                </a:gs>
                <a:gs pos="100000">
                  <a:schemeClr val="bg1"/>
                </a:gs>
              </a:gsLst>
              <a:lin ang="0" scaled="1"/>
            </a:gradFill>
            <a:ln w="9525">
              <a:noFill/>
              <a:round/>
              <a:headEnd/>
              <a:tailEnd/>
            </a:ln>
          </p:spPr>
          <p:txBody>
            <a:bodyPr/>
            <a:lstStyle/>
            <a:p>
              <a:pPr defTabSz="914400" fontAlgn="base">
                <a:spcBef>
                  <a:spcPct val="0"/>
                </a:spcBef>
                <a:spcAft>
                  <a:spcPct val="0"/>
                </a:spcAft>
                <a:defRPr/>
              </a:pPr>
              <a:endParaRPr lang="en-US" sz="1800">
                <a:solidFill>
                  <a:srgbClr val="FFFFFF"/>
                </a:solidFill>
              </a:endParaRPr>
            </a:p>
          </p:txBody>
        </p:sp>
        <p:sp>
          <p:nvSpPr>
            <p:cNvPr id="1033" name="Freeform 4"/>
            <p:cNvSpPr>
              <a:spLocks/>
            </p:cNvSpPr>
            <p:nvPr/>
          </p:nvSpPr>
          <p:spPr bwMode="hidden">
            <a:xfrm>
              <a:off x="0" y="0"/>
              <a:ext cx="4562" cy="1199"/>
            </a:xfrm>
            <a:custGeom>
              <a:avLst/>
              <a:gdLst>
                <a:gd name="T0" fmla="*/ 4560 w 4562"/>
                <a:gd name="T1" fmla="*/ 932 h 1199"/>
                <a:gd name="T2" fmla="*/ 0 w 4562"/>
                <a:gd name="T3" fmla="*/ 1199 h 1199"/>
                <a:gd name="T4" fmla="*/ 0 w 4562"/>
                <a:gd name="T5" fmla="*/ 0 h 1199"/>
                <a:gd name="T6" fmla="*/ 4562 w 4562"/>
                <a:gd name="T7" fmla="*/ 0 h 1199"/>
                <a:gd name="T8" fmla="*/ 4560 w 4562"/>
                <a:gd name="T9" fmla="*/ 932 h 1199"/>
                <a:gd name="T10" fmla="*/ 4560 w 4562"/>
                <a:gd name="T11" fmla="*/ 932 h 119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562" h="1199">
                  <a:moveTo>
                    <a:pt x="4560" y="932"/>
                  </a:moveTo>
                  <a:lnTo>
                    <a:pt x="0" y="1199"/>
                  </a:lnTo>
                  <a:lnTo>
                    <a:pt x="0" y="0"/>
                  </a:lnTo>
                  <a:lnTo>
                    <a:pt x="4562" y="0"/>
                  </a:lnTo>
                  <a:lnTo>
                    <a:pt x="4560" y="932"/>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sz="1800" smtClean="0">
                <a:solidFill>
                  <a:srgbClr val="FFFFFF"/>
                </a:solidFill>
              </a:endParaRPr>
            </a:p>
          </p:txBody>
        </p:sp>
      </p:grpSp>
      <p:sp>
        <p:nvSpPr>
          <p:cNvPr id="24581" name="Rectangle 5"/>
          <p:cNvSpPr>
            <a:spLocks noGrp="1" noChangeArrowheads="1"/>
          </p:cNvSpPr>
          <p:nvPr>
            <p:ph type="title"/>
          </p:nvPr>
        </p:nvSpPr>
        <p:spPr bwMode="auto">
          <a:xfrm>
            <a:off x="609600" y="274638"/>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4582" name="Rectangle 6"/>
          <p:cNvSpPr>
            <a:spLocks noGrp="1" noChangeArrowheads="1"/>
          </p:cNvSpPr>
          <p:nvPr>
            <p:ph type="body" idx="1"/>
          </p:nvPr>
        </p:nvSpPr>
        <p:spPr bwMode="auto">
          <a:xfrm>
            <a:off x="609600" y="1600200"/>
            <a:ext cx="10972800" cy="4495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4583" name="Rectangle 7"/>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effectLst>
                  <a:outerShdw blurRad="38100" dist="38100" dir="2700000" algn="tl">
                    <a:srgbClr val="000000"/>
                  </a:outerShdw>
                </a:effectLst>
                <a:cs typeface="Arial" charset="0"/>
              </a:defRPr>
            </a:lvl1pPr>
          </a:lstStyle>
          <a:p>
            <a:pPr defTabSz="914400" fontAlgn="base">
              <a:spcBef>
                <a:spcPct val="0"/>
              </a:spcBef>
              <a:spcAft>
                <a:spcPct val="0"/>
              </a:spcAft>
              <a:defRPr/>
            </a:pPr>
            <a:endParaRPr lang="en-US">
              <a:solidFill>
                <a:srgbClr val="FFFFFF"/>
              </a:solidFill>
            </a:endParaRPr>
          </a:p>
        </p:txBody>
      </p:sp>
      <p:sp>
        <p:nvSpPr>
          <p:cNvPr id="24584" name="Rectangle 8"/>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effectLst>
                  <a:outerShdw blurRad="38100" dist="38100" dir="2700000" algn="tl">
                    <a:srgbClr val="000000"/>
                  </a:outerShdw>
                </a:effectLst>
                <a:cs typeface="Arial" charset="0"/>
              </a:defRPr>
            </a:lvl1pPr>
          </a:lstStyle>
          <a:p>
            <a:pPr defTabSz="914400" fontAlgn="base">
              <a:spcBef>
                <a:spcPct val="0"/>
              </a:spcBef>
              <a:spcAft>
                <a:spcPct val="0"/>
              </a:spcAft>
              <a:defRPr/>
            </a:pPr>
            <a:endParaRPr lang="en-US">
              <a:solidFill>
                <a:srgbClr val="FFFFFF"/>
              </a:solidFill>
            </a:endParaRPr>
          </a:p>
        </p:txBody>
      </p:sp>
      <p:sp>
        <p:nvSpPr>
          <p:cNvPr id="24585" name="Rectangle 9"/>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smtClean="0">
                <a:effectLst>
                  <a:outerShdw blurRad="38100" dist="38100" dir="2700000" algn="tl">
                    <a:srgbClr val="000000"/>
                  </a:outerShdw>
                </a:effectLst>
              </a:defRPr>
            </a:lvl1pPr>
          </a:lstStyle>
          <a:p>
            <a:pPr defTabSz="914400" fontAlgn="base">
              <a:spcBef>
                <a:spcPct val="0"/>
              </a:spcBef>
              <a:spcAft>
                <a:spcPct val="0"/>
              </a:spcAft>
              <a:defRPr/>
            </a:pPr>
            <a:fld id="{103EE684-C75E-43B8-8985-FA976475DB7C}" type="slidenum">
              <a:rPr lang="en-US" altLang="en-US" smtClean="0">
                <a:solidFill>
                  <a:srgbClr val="FFFFFF"/>
                </a:solidFill>
              </a:rPr>
              <a:pPr defTabSz="914400" fontAlgn="base">
                <a:spcBef>
                  <a:spcPct val="0"/>
                </a:spcBef>
                <a:spcAft>
                  <a:spcPct val="0"/>
                </a:spcAft>
                <a:defRPr/>
              </a:pPr>
              <a:t>‹#›</a:t>
            </a:fld>
            <a:endParaRPr lang="en-US" altLang="en-US">
              <a:solidFill>
                <a:srgbClr val="FFFFFF"/>
              </a:solidFill>
            </a:endParaRPr>
          </a:p>
        </p:txBody>
      </p:sp>
    </p:spTree>
    <p:extLst>
      <p:ext uri="{BB962C8B-B14F-4D97-AF65-F5344CB8AC3E}">
        <p14:creationId xmlns:p14="http://schemas.microsoft.com/office/powerpoint/2010/main" val="95081552"/>
      </p:ext>
    </p:extLst>
  </p:cSld>
  <p:clrMap bg1="dk2" tx1="lt1" bg2="dk1" tx2="lt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9pPr>
    </p:titleStyle>
    <p:bodyStyle>
      <a:lvl1pPr marL="342900" indent="-342900" algn="l" rtl="0" eaLnBrk="0" fontAlgn="base" hangingPunct="0">
        <a:spcBef>
          <a:spcPct val="20000"/>
        </a:spcBef>
        <a:spcAft>
          <a:spcPct val="0"/>
        </a:spcAft>
        <a:buClr>
          <a:schemeClr val="hlink"/>
        </a:buClr>
        <a:buSzPct val="80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cs typeface="+mn-cs"/>
        </a:defRPr>
      </a:lvl2pPr>
      <a:lvl3pPr marL="1143000" indent="-228600" algn="l" rtl="0" eaLnBrk="0" fontAlgn="base" hangingPunct="0">
        <a:spcBef>
          <a:spcPct val="20000"/>
        </a:spcBef>
        <a:spcAft>
          <a:spcPct val="0"/>
        </a:spcAft>
        <a:buClr>
          <a:schemeClr val="hlink"/>
        </a:buClr>
        <a:buFont typeface="Wingdings" panose="05000000000000000000" pitchFamily="2" charset="2"/>
        <a:buChar char="§"/>
        <a:defRPr sz="2400">
          <a:solidFill>
            <a:schemeClr val="tx1"/>
          </a:solidFill>
          <a:effectLst>
            <a:outerShdw blurRad="38100" dist="38100" dir="2700000" algn="tl">
              <a:srgbClr val="000000"/>
            </a:outerShdw>
          </a:effectLst>
          <a:latin typeface="+mn-lt"/>
          <a:cs typeface="+mn-cs"/>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cs typeface="+mn-cs"/>
        </a:defRPr>
      </a:lvl4pPr>
      <a:lvl5pPr marL="2057400" indent="-228600" algn="l" rtl="0" eaLnBrk="0" fontAlgn="base" hangingPunct="0">
        <a:spcBef>
          <a:spcPct val="20000"/>
        </a:spcBef>
        <a:spcAft>
          <a:spcPct val="0"/>
        </a:spcAft>
        <a:buClr>
          <a:schemeClr val="hlink"/>
        </a:buClr>
        <a:buFont typeface="Wingdings" panose="05000000000000000000" pitchFamily="2" charset="2"/>
        <a:buChar char="§"/>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B61BEF0D-F0BB-DE4B-95CE-6DB70DBA9567}" type="datetimeFigureOut">
              <a:rPr lang="en-US" smtClean="0"/>
              <a:pPr/>
              <a:t>10/11/2016</a:t>
            </a:fld>
            <a:endParaRPr lang="en-US" dirty="0"/>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dirty="0"/>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59225012"/>
      </p:ext>
    </p:extLst>
  </p:cSld>
  <p:clrMap bg1="dk1" tx1="lt1" bg2="dk2" tx2="lt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 id="2147483731" r:id="rId12"/>
    <p:sldLayoutId id="2147483732" r:id="rId13"/>
    <p:sldLayoutId id="2147483733" r:id="rId14"/>
    <p:sldLayoutId id="2147483734" r:id="rId15"/>
    <p:sldLayoutId id="2147483735" r:id="rId16"/>
    <p:sldLayoutId id="2147483736" r:id="rId17"/>
    <p:sldLayoutId id="2147483737" r:id="rId18"/>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1.xml"/></Relationships>
</file>

<file path=ppt/slides/_rels/slide11.xml.rels><?xml version="1.0" encoding="UTF-8" standalone="yes"?>
<Relationships xmlns="http://schemas.openxmlformats.org/package/2006/relationships"><Relationship Id="rId3" Type="http://schemas.openxmlformats.org/officeDocument/2006/relationships/hyperlink" Target="http://images.google.com/imgres?imgurl=http://upload.wikimedia.org/wikipedia/commons/1/1a/Skull_and_crossbones.png&amp;imgrefurl=http://commons.wikimedia.org/wiki/File:Skull_and_crossbones.png&amp;usg=__O6hrGKurOfSraQ-C1h-GykeNwNs=&amp;h=400&amp;w=400&amp;sz=83&amp;hl=en&amp;start=3&amp;tbnid=B2sw6ESeu7PJrM:&amp;tbnh=124&amp;tbnw=124&amp;prev=/images?q%3Dskull%2Band%2Bcrossbones%26gbv%3D2%26hl%3Den%26safe%3Dactive" TargetMode="External"/><Relationship Id="rId2" Type="http://schemas.openxmlformats.org/officeDocument/2006/relationships/notesSlide" Target="../notesSlides/notesSlide3.xml"/><Relationship Id="rId1" Type="http://schemas.openxmlformats.org/officeDocument/2006/relationships/slideLayout" Target="../slideLayouts/slideLayout33.xml"/><Relationship Id="rId4" Type="http://schemas.openxmlformats.org/officeDocument/2006/relationships/image" Target="../media/image6.jpeg"/></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9.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0.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1.x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slideLayout" Target="../slideLayouts/slideLayout20.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0.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0.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8.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6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0.xml"/></Relationships>
</file>

<file path=ppt/slides/_rels/slide6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0.xml"/></Relationships>
</file>

<file path=ppt/slides/_rels/slide6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0.xml"/></Relationships>
</file>

<file path=ppt/slides/_rels/slide6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0.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6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0.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69.x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7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31.xml"/></Relationships>
</file>

<file path=ppt/slides/_rels/slide7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8.xml"/><Relationship Id="rId1" Type="http://schemas.openxmlformats.org/officeDocument/2006/relationships/slideLayout" Target="../slideLayouts/slideLayout3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7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9.xml"/><Relationship Id="rId1" Type="http://schemas.openxmlformats.org/officeDocument/2006/relationships/slideLayout" Target="../slideLayouts/slideLayout3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7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0.xml"/><Relationship Id="rId1" Type="http://schemas.openxmlformats.org/officeDocument/2006/relationships/slideLayout" Target="../slideLayouts/slideLayout47.xml"/></Relationships>
</file>

<file path=ppt/slides/_rels/slide7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1.xml"/><Relationship Id="rId1" Type="http://schemas.openxmlformats.org/officeDocument/2006/relationships/slideLayout" Target="../slideLayouts/slideLayout31.xml"/></Relationships>
</file>

<file path=ppt/slides/_rels/slide7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47.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30.xml"/></Relationships>
</file>

<file path=ppt/slides/_rels/slide8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47.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1.xml"/></Relationships>
</file>

<file path=ppt/slides/_rels/slide8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31.xml"/></Relationships>
</file>

<file path=ppt/slides/_rels/slide8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3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30.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9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Monkey’s Paw</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8988794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1981200" y="76200"/>
            <a:ext cx="8229600" cy="1143000"/>
          </a:xfrm>
        </p:spPr>
        <p:txBody>
          <a:bodyPr/>
          <a:lstStyle/>
          <a:p>
            <a:pPr eaLnBrk="1" hangingPunct="1">
              <a:defRPr/>
            </a:pPr>
            <a:r>
              <a:rPr lang="en-US" smtClean="0"/>
              <a:t>Symbols and Symbolism</a:t>
            </a:r>
          </a:p>
        </p:txBody>
      </p:sp>
      <p:sp>
        <p:nvSpPr>
          <p:cNvPr id="27651" name="Rectangle 3"/>
          <p:cNvSpPr>
            <a:spLocks noGrp="1" noChangeArrowheads="1"/>
          </p:cNvSpPr>
          <p:nvPr>
            <p:ph idx="1"/>
          </p:nvPr>
        </p:nvSpPr>
        <p:spPr>
          <a:xfrm>
            <a:off x="1981200" y="1371600"/>
            <a:ext cx="8229600" cy="4495800"/>
          </a:xfrm>
        </p:spPr>
        <p:txBody>
          <a:bodyPr>
            <a:normAutofit fontScale="92500" lnSpcReduction="10000"/>
          </a:bodyPr>
          <a:lstStyle/>
          <a:p>
            <a:pPr eaLnBrk="1" hangingPunct="1"/>
            <a:r>
              <a:rPr lang="en-US" altLang="en-US" sz="3600"/>
              <a:t>A </a:t>
            </a:r>
            <a:r>
              <a:rPr lang="en-US" altLang="en-US" sz="3600" u="sng"/>
              <a:t>symbol</a:t>
            </a:r>
            <a:r>
              <a:rPr lang="en-US" altLang="en-US" sz="3600"/>
              <a:t> is anything that hints at something else, usually something abstract, such as an idea or belief.</a:t>
            </a:r>
            <a:br>
              <a:rPr lang="en-US" altLang="en-US" sz="3600"/>
            </a:br>
            <a:endParaRPr lang="en-US" altLang="en-US" sz="3600"/>
          </a:p>
          <a:p>
            <a:pPr eaLnBrk="1" hangingPunct="1"/>
            <a:r>
              <a:rPr lang="en-US" altLang="en-US" sz="3600"/>
              <a:t>A </a:t>
            </a:r>
            <a:r>
              <a:rPr lang="en-US" altLang="en-US" sz="3600" u="sng"/>
              <a:t>literary symbol</a:t>
            </a:r>
            <a:r>
              <a:rPr lang="en-US" altLang="en-US" sz="3600"/>
              <a:t> is an object, a person, a situation, or an action that has a literal meaning in a story but suggests or represents other meanings.</a:t>
            </a:r>
            <a:endParaRPr lang="en-US" altLang="en-US" sz="3600" u="sng"/>
          </a:p>
        </p:txBody>
      </p:sp>
    </p:spTree>
    <p:extLst>
      <p:ext uri="{BB962C8B-B14F-4D97-AF65-F5344CB8AC3E}">
        <p14:creationId xmlns:p14="http://schemas.microsoft.com/office/powerpoint/2010/main" val="199958612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Rectangle 4"/>
          <p:cNvSpPr>
            <a:spLocks noGrp="1" noChangeArrowheads="1"/>
          </p:cNvSpPr>
          <p:nvPr>
            <p:ph type="title"/>
          </p:nvPr>
        </p:nvSpPr>
        <p:spPr>
          <a:xfrm>
            <a:off x="1981200" y="76200"/>
            <a:ext cx="8229600" cy="1143000"/>
          </a:xfrm>
        </p:spPr>
        <p:txBody>
          <a:bodyPr/>
          <a:lstStyle/>
          <a:p>
            <a:pPr eaLnBrk="1" hangingPunct="1">
              <a:defRPr/>
            </a:pPr>
            <a:r>
              <a:rPr lang="en-US" smtClean="0"/>
              <a:t>Two Types of Symbols</a:t>
            </a:r>
          </a:p>
        </p:txBody>
      </p:sp>
      <p:sp>
        <p:nvSpPr>
          <p:cNvPr id="32773" name="Rectangle 5"/>
          <p:cNvSpPr>
            <a:spLocks noGrp="1" noChangeArrowheads="1"/>
          </p:cNvSpPr>
          <p:nvPr>
            <p:ph sz="half" idx="1"/>
          </p:nvPr>
        </p:nvSpPr>
        <p:spPr>
          <a:xfrm>
            <a:off x="1752600" y="1447800"/>
            <a:ext cx="4495800" cy="5486400"/>
          </a:xfrm>
        </p:spPr>
        <p:txBody>
          <a:bodyPr/>
          <a:lstStyle/>
          <a:p>
            <a:pPr eaLnBrk="1" hangingPunct="1">
              <a:defRPr/>
            </a:pPr>
            <a:r>
              <a:rPr lang="en-US" smtClean="0"/>
              <a:t>General</a:t>
            </a:r>
          </a:p>
          <a:p>
            <a:pPr lvl="1" eaLnBrk="1" hangingPunct="1">
              <a:defRPr/>
            </a:pPr>
            <a:r>
              <a:rPr lang="en-US" sz="2800"/>
              <a:t>A general symbol is </a:t>
            </a:r>
            <a:r>
              <a:rPr lang="en-US" sz="2800" u="sng"/>
              <a:t>universal</a:t>
            </a:r>
            <a:r>
              <a:rPr lang="en-US" sz="2800"/>
              <a:t> in its meaning. Even if a general symbol were removed from a work of literature, it would still suggest a larger meaning.</a:t>
            </a:r>
          </a:p>
          <a:p>
            <a:pPr lvl="1" eaLnBrk="1" hangingPunct="1">
              <a:defRPr/>
            </a:pPr>
            <a:r>
              <a:rPr lang="en-US" sz="2800"/>
              <a:t>Ex: Rose</a:t>
            </a:r>
          </a:p>
        </p:txBody>
      </p:sp>
      <p:pic>
        <p:nvPicPr>
          <p:cNvPr id="6150" name="Picture 6" descr="Skull_and_crossbones">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77000" y="2057400"/>
            <a:ext cx="3581400" cy="3352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917965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4"/>
          <p:cNvSpPr>
            <a:spLocks noGrp="1" noChangeArrowheads="1"/>
          </p:cNvSpPr>
          <p:nvPr>
            <p:ph type="title"/>
          </p:nvPr>
        </p:nvSpPr>
        <p:spPr>
          <a:noFill/>
        </p:spPr>
        <p:txBody>
          <a:bodyPr/>
          <a:lstStyle/>
          <a:p>
            <a:endParaRPr lang="en-US" altLang="en-US" smtClean="0">
              <a:effectLst/>
            </a:endParaRPr>
          </a:p>
        </p:txBody>
      </p:sp>
      <p:sp>
        <p:nvSpPr>
          <p:cNvPr id="27653" name="Rectangle 5"/>
          <p:cNvSpPr>
            <a:spLocks noGrp="1" noChangeArrowheads="1"/>
          </p:cNvSpPr>
          <p:nvPr>
            <p:ph sz="half" idx="1"/>
          </p:nvPr>
        </p:nvSpPr>
        <p:spPr>
          <a:noFill/>
        </p:spPr>
        <p:txBody>
          <a:bodyPr/>
          <a:lstStyle/>
          <a:p>
            <a:pPr>
              <a:lnSpc>
                <a:spcPct val="90000"/>
              </a:lnSpc>
            </a:pPr>
            <a:endParaRPr lang="en-US" altLang="en-US" sz="2400">
              <a:effectLst/>
            </a:endParaRPr>
          </a:p>
        </p:txBody>
      </p:sp>
      <p:sp>
        <p:nvSpPr>
          <p:cNvPr id="27654" name="Rectangle 6"/>
          <p:cNvSpPr>
            <a:spLocks noGrp="1" noChangeArrowheads="1"/>
          </p:cNvSpPr>
          <p:nvPr>
            <p:ph sz="half" idx="2"/>
          </p:nvPr>
        </p:nvSpPr>
        <p:spPr>
          <a:noFill/>
        </p:spPr>
        <p:txBody>
          <a:bodyPr/>
          <a:lstStyle/>
          <a:p>
            <a:pPr eaLnBrk="1" hangingPunct="1">
              <a:lnSpc>
                <a:spcPct val="90000"/>
              </a:lnSpc>
            </a:pPr>
            <a:r>
              <a:rPr lang="en-US" altLang="en-US" smtClean="0"/>
              <a:t>Specific</a:t>
            </a:r>
          </a:p>
          <a:p>
            <a:pPr lvl="1" eaLnBrk="1" hangingPunct="1">
              <a:lnSpc>
                <a:spcPct val="90000"/>
              </a:lnSpc>
            </a:pPr>
            <a:r>
              <a:rPr lang="en-US" altLang="en-US" smtClean="0"/>
              <a:t>A specific symbol is </a:t>
            </a:r>
            <a:r>
              <a:rPr lang="en-US" altLang="en-US" u="sng" smtClean="0"/>
              <a:t>not universal</a:t>
            </a:r>
            <a:r>
              <a:rPr lang="en-US" altLang="en-US" smtClean="0"/>
              <a:t> in its meaning. It acquires a specific meaning based on how it relates to the content of a novel, poem, etc. The symbol’s significance exists only within the content created by the author.</a:t>
            </a:r>
          </a:p>
          <a:p>
            <a:pPr>
              <a:lnSpc>
                <a:spcPct val="90000"/>
              </a:lnSpc>
            </a:pPr>
            <a:endParaRPr lang="en-US" altLang="en-US" sz="2400">
              <a:effectLst/>
            </a:endParaRPr>
          </a:p>
        </p:txBody>
      </p:sp>
      <p:pic>
        <p:nvPicPr>
          <p:cNvPr id="27657" name="Picture 9" descr="http://img2.wikia.nocookie.net/__cb20110618072231/thehungergames/images/0/02/Mockingjay.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1600200"/>
            <a:ext cx="3733800"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47617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defRPr/>
            </a:pPr>
            <a:r>
              <a:rPr lang="en-US" sz="4000"/>
              <a:t>When writing about symbolism…</a:t>
            </a:r>
          </a:p>
        </p:txBody>
      </p:sp>
      <p:sp>
        <p:nvSpPr>
          <p:cNvPr id="35843" name="Rectangle 3"/>
          <p:cNvSpPr>
            <a:spLocks noGrp="1" noChangeArrowheads="1"/>
          </p:cNvSpPr>
          <p:nvPr>
            <p:ph idx="1"/>
          </p:nvPr>
        </p:nvSpPr>
        <p:spPr/>
        <p:txBody>
          <a:bodyPr>
            <a:normAutofit fontScale="92500" lnSpcReduction="20000"/>
          </a:bodyPr>
          <a:lstStyle/>
          <a:p>
            <a:pPr marL="609600" indent="-609600" eaLnBrk="1" hangingPunct="1">
              <a:lnSpc>
                <a:spcPct val="90000"/>
              </a:lnSpc>
              <a:buFont typeface="Wingdings" panose="05000000000000000000" pitchFamily="2" charset="2"/>
              <a:buAutoNum type="arabicPeriod"/>
              <a:defRPr/>
            </a:pPr>
            <a:r>
              <a:rPr lang="en-US" sz="3600"/>
              <a:t>Identify the symbol, noting if an object</a:t>
            </a:r>
          </a:p>
          <a:p>
            <a:pPr marL="1371600" lvl="2" indent="-457200" eaLnBrk="1" hangingPunct="1">
              <a:lnSpc>
                <a:spcPct val="90000"/>
              </a:lnSpc>
              <a:buFontTx/>
              <a:buChar char="o"/>
              <a:defRPr/>
            </a:pPr>
            <a:r>
              <a:rPr lang="en-US" sz="3200"/>
              <a:t>Appears repeatedly,</a:t>
            </a:r>
          </a:p>
          <a:p>
            <a:pPr marL="1371600" lvl="2" indent="-457200" eaLnBrk="1" hangingPunct="1">
              <a:lnSpc>
                <a:spcPct val="90000"/>
              </a:lnSpc>
              <a:buFontTx/>
              <a:buChar char="o"/>
              <a:defRPr/>
            </a:pPr>
            <a:r>
              <a:rPr lang="en-US" sz="3200"/>
              <a:t>Has an unusually vivid quality,</a:t>
            </a:r>
          </a:p>
          <a:p>
            <a:pPr marL="1371600" lvl="2" indent="-457200" eaLnBrk="1" hangingPunct="1">
              <a:lnSpc>
                <a:spcPct val="90000"/>
              </a:lnSpc>
              <a:buFontTx/>
              <a:buChar char="o"/>
              <a:defRPr/>
            </a:pPr>
            <a:r>
              <a:rPr lang="en-US" sz="3200"/>
              <a:t>Is described with language conveying much emphasis, or</a:t>
            </a:r>
          </a:p>
          <a:p>
            <a:pPr marL="1371600" lvl="2" indent="-457200" eaLnBrk="1" hangingPunct="1">
              <a:lnSpc>
                <a:spcPct val="90000"/>
              </a:lnSpc>
              <a:buFontTx/>
              <a:buChar char="o"/>
              <a:defRPr/>
            </a:pPr>
            <a:r>
              <a:rPr lang="en-US" sz="3200"/>
              <a:t>Has more significance than its literal reality would suggest.</a:t>
            </a:r>
          </a:p>
        </p:txBody>
      </p:sp>
    </p:spTree>
    <p:extLst>
      <p:ext uri="{BB962C8B-B14F-4D97-AF65-F5344CB8AC3E}">
        <p14:creationId xmlns:p14="http://schemas.microsoft.com/office/powerpoint/2010/main" val="343184677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defRPr/>
            </a:pPr>
            <a:r>
              <a:rPr lang="en-US" sz="4000"/>
              <a:t>When writing about symbolism…</a:t>
            </a:r>
          </a:p>
        </p:txBody>
      </p:sp>
      <p:sp>
        <p:nvSpPr>
          <p:cNvPr id="36867" name="Rectangle 3"/>
          <p:cNvSpPr>
            <a:spLocks noGrp="1" noChangeArrowheads="1"/>
          </p:cNvSpPr>
          <p:nvPr>
            <p:ph idx="1"/>
          </p:nvPr>
        </p:nvSpPr>
        <p:spPr/>
        <p:txBody>
          <a:bodyPr/>
          <a:lstStyle/>
          <a:p>
            <a:pPr marL="609600" indent="-609600" eaLnBrk="1" hangingPunct="1">
              <a:buFont typeface="Wingdings" panose="05000000000000000000" pitchFamily="2" charset="2"/>
              <a:buAutoNum type="arabicPeriod" startAt="2"/>
              <a:defRPr/>
            </a:pPr>
            <a:r>
              <a:rPr lang="en-US" sz="3600"/>
              <a:t>Determine symbolic meanings.</a:t>
            </a:r>
          </a:p>
          <a:p>
            <a:pPr marL="990600" lvl="1" indent="-533400" eaLnBrk="1" hangingPunct="1">
              <a:buClr>
                <a:schemeClr val="hlink"/>
              </a:buClr>
              <a:buFontTx/>
              <a:buChar char="o"/>
              <a:defRPr/>
            </a:pPr>
            <a:r>
              <a:rPr lang="en-US" sz="3200"/>
              <a:t>Carefully examine how the symbol functions in relation to the story.</a:t>
            </a:r>
          </a:p>
          <a:p>
            <a:pPr marL="990600" lvl="1" indent="-533400" eaLnBrk="1" hangingPunct="1">
              <a:buClr>
                <a:schemeClr val="hlink"/>
              </a:buClr>
              <a:buFontTx/>
              <a:buChar char="o"/>
              <a:defRPr/>
            </a:pPr>
            <a:r>
              <a:rPr lang="en-US" sz="3200"/>
              <a:t>Ask yourself what idea is represented by the symbol.</a:t>
            </a:r>
          </a:p>
        </p:txBody>
      </p:sp>
    </p:spTree>
    <p:extLst>
      <p:ext uri="{BB962C8B-B14F-4D97-AF65-F5344CB8AC3E}">
        <p14:creationId xmlns:p14="http://schemas.microsoft.com/office/powerpoint/2010/main" val="81809259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defRPr/>
            </a:pPr>
            <a:r>
              <a:rPr lang="en-US" sz="4000"/>
              <a:t>When writing about symbolism…</a:t>
            </a:r>
          </a:p>
        </p:txBody>
      </p:sp>
      <p:sp>
        <p:nvSpPr>
          <p:cNvPr id="37891" name="Rectangle 3"/>
          <p:cNvSpPr>
            <a:spLocks noGrp="1" noChangeArrowheads="1"/>
          </p:cNvSpPr>
          <p:nvPr>
            <p:ph idx="1"/>
          </p:nvPr>
        </p:nvSpPr>
        <p:spPr/>
        <p:txBody>
          <a:bodyPr>
            <a:normAutofit lnSpcReduction="10000"/>
          </a:bodyPr>
          <a:lstStyle/>
          <a:p>
            <a:pPr marL="609600" indent="-609600" eaLnBrk="1" hangingPunct="1">
              <a:buFont typeface="Wingdings" panose="05000000000000000000" pitchFamily="2" charset="2"/>
              <a:buAutoNum type="arabicPeriod" startAt="3"/>
            </a:pPr>
            <a:r>
              <a:rPr lang="en-US" altLang="en-US" sz="3600"/>
              <a:t>Classify the symbols.</a:t>
            </a:r>
          </a:p>
          <a:p>
            <a:pPr marL="990600" lvl="1" indent="-533400" eaLnBrk="1" hangingPunct="1">
              <a:buClr>
                <a:schemeClr val="hlink"/>
              </a:buClr>
              <a:buFontTx/>
              <a:buChar char="o"/>
            </a:pPr>
            <a:r>
              <a:rPr lang="en-US" altLang="en-US" sz="3200"/>
              <a:t>Classification may reveal opposite relationships, such as symbols of good and evil, life and death.</a:t>
            </a:r>
          </a:p>
          <a:p>
            <a:pPr marL="990600" lvl="1" indent="-533400" eaLnBrk="1" hangingPunct="1">
              <a:buClr>
                <a:schemeClr val="hlink"/>
              </a:buClr>
              <a:buFontTx/>
              <a:buChar char="o"/>
            </a:pPr>
            <a:r>
              <a:rPr lang="en-US" altLang="en-US" sz="3200"/>
              <a:t>Symbols may also fall into isolated categories, such as destruction, innocence.</a:t>
            </a:r>
          </a:p>
        </p:txBody>
      </p:sp>
    </p:spTree>
    <p:extLst>
      <p:ext uri="{BB962C8B-B14F-4D97-AF65-F5344CB8AC3E}">
        <p14:creationId xmlns:p14="http://schemas.microsoft.com/office/powerpoint/2010/main" val="132760780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defRPr/>
            </a:pPr>
            <a:r>
              <a:rPr lang="en-US" sz="4000"/>
              <a:t>When writing about symbolism…</a:t>
            </a:r>
          </a:p>
        </p:txBody>
      </p:sp>
      <p:sp>
        <p:nvSpPr>
          <p:cNvPr id="38915" name="Rectangle 3"/>
          <p:cNvSpPr>
            <a:spLocks noGrp="1" noChangeArrowheads="1"/>
          </p:cNvSpPr>
          <p:nvPr>
            <p:ph idx="1"/>
          </p:nvPr>
        </p:nvSpPr>
        <p:spPr/>
        <p:txBody>
          <a:bodyPr>
            <a:normAutofit fontScale="92500" lnSpcReduction="20000"/>
          </a:bodyPr>
          <a:lstStyle/>
          <a:p>
            <a:pPr marL="609600" indent="-609600" eaLnBrk="1" hangingPunct="1">
              <a:buFont typeface="Wingdings" panose="05000000000000000000" pitchFamily="2" charset="2"/>
              <a:buAutoNum type="arabicPeriod" startAt="4"/>
              <a:defRPr/>
            </a:pPr>
            <a:r>
              <a:rPr lang="en-US" sz="3600"/>
              <a:t>Classify the meaning of a symbol.</a:t>
            </a:r>
          </a:p>
          <a:p>
            <a:pPr marL="990600" lvl="1" indent="-533400" eaLnBrk="1" hangingPunct="1">
              <a:buClr>
                <a:schemeClr val="hlink"/>
              </a:buClr>
              <a:buFontTx/>
              <a:buChar char="o"/>
              <a:defRPr/>
            </a:pPr>
            <a:r>
              <a:rPr lang="en-US" sz="3200"/>
              <a:t>Determine how much depth a particular symbol has and classify its possible meanings.</a:t>
            </a:r>
          </a:p>
          <a:p>
            <a:pPr marL="990600" lvl="1" indent="-533400" eaLnBrk="1" hangingPunct="1">
              <a:buClr>
                <a:schemeClr val="hlink"/>
              </a:buClr>
              <a:buFontTx/>
              <a:buChar char="o"/>
              <a:defRPr/>
            </a:pPr>
            <a:r>
              <a:rPr lang="en-US" sz="3200"/>
              <a:t>While your paper may focus on only one major symbol, you may be able to divide it into two specific meanings and two general meanings.</a:t>
            </a:r>
          </a:p>
        </p:txBody>
      </p:sp>
    </p:spTree>
    <p:extLst>
      <p:ext uri="{BB962C8B-B14F-4D97-AF65-F5344CB8AC3E}">
        <p14:creationId xmlns:p14="http://schemas.microsoft.com/office/powerpoint/2010/main" val="341355537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defRPr/>
            </a:pPr>
            <a:r>
              <a:rPr lang="en-US" smtClean="0"/>
              <a:t>Remember!</a:t>
            </a:r>
          </a:p>
        </p:txBody>
      </p:sp>
      <p:sp>
        <p:nvSpPr>
          <p:cNvPr id="39939" name="Rectangle 3"/>
          <p:cNvSpPr>
            <a:spLocks noGrp="1" noChangeArrowheads="1"/>
          </p:cNvSpPr>
          <p:nvPr>
            <p:ph idx="1"/>
          </p:nvPr>
        </p:nvSpPr>
        <p:spPr/>
        <p:txBody>
          <a:bodyPr/>
          <a:lstStyle/>
          <a:p>
            <a:pPr eaLnBrk="1" hangingPunct="1">
              <a:defRPr/>
            </a:pPr>
            <a:r>
              <a:rPr lang="en-US" sz="3600"/>
              <a:t>A symbol has a literal meaning in a story but suggests or represents other meanings.</a:t>
            </a:r>
          </a:p>
          <a:p>
            <a:pPr eaLnBrk="1" hangingPunct="1">
              <a:defRPr/>
            </a:pPr>
            <a:r>
              <a:rPr lang="en-US" sz="3600"/>
              <a:t>Not all symbolism is obvious; often it is subtle and indirect.</a:t>
            </a:r>
          </a:p>
        </p:txBody>
      </p:sp>
    </p:spTree>
    <p:extLst>
      <p:ext uri="{BB962C8B-B14F-4D97-AF65-F5344CB8AC3E}">
        <p14:creationId xmlns:p14="http://schemas.microsoft.com/office/powerpoint/2010/main" val="390353115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7" name="Rectangle 5"/>
          <p:cNvSpPr>
            <a:spLocks noGrp="1" noChangeArrowheads="1"/>
          </p:cNvSpPr>
          <p:nvPr>
            <p:ph type="body" idx="4294967295"/>
          </p:nvPr>
        </p:nvSpPr>
        <p:spPr>
          <a:xfrm>
            <a:off x="0" y="304800"/>
            <a:ext cx="8229600" cy="5791200"/>
          </a:xfrm>
          <a:noFill/>
        </p:spPr>
        <p:txBody>
          <a:bodyPr/>
          <a:lstStyle/>
          <a:p>
            <a:pPr marL="609600" indent="-609600">
              <a:buFont typeface="Wingdings" panose="05000000000000000000" pitchFamily="2" charset="2"/>
              <a:buAutoNum type="arabicPeriod"/>
            </a:pPr>
            <a:endParaRPr lang="en-US" altLang="en-US" smtClean="0"/>
          </a:p>
          <a:p>
            <a:pPr marL="609600" indent="-609600">
              <a:buFont typeface="Wingdings" panose="05000000000000000000" pitchFamily="2" charset="2"/>
              <a:buAutoNum type="arabicPeriod"/>
            </a:pPr>
            <a:r>
              <a:rPr lang="en-US" altLang="en-US" smtClean="0"/>
              <a:t>Now think about something that you treasure but does not have monetary value.</a:t>
            </a:r>
          </a:p>
          <a:p>
            <a:pPr marL="609600" indent="-609600">
              <a:buNone/>
            </a:pPr>
            <a:endParaRPr lang="en-US" altLang="en-US" smtClean="0"/>
          </a:p>
          <a:p>
            <a:pPr marL="609600" indent="-609600">
              <a:buFont typeface="Wingdings" panose="05000000000000000000" pitchFamily="2" charset="2"/>
              <a:buAutoNum type="arabicPeriod"/>
            </a:pPr>
            <a:r>
              <a:rPr lang="en-US" altLang="en-US" smtClean="0"/>
              <a:t>Write a description of the object and explain why it is so valuable.</a:t>
            </a:r>
          </a:p>
          <a:p>
            <a:pPr marL="609600" indent="-609600">
              <a:buNone/>
            </a:pPr>
            <a:endParaRPr lang="en-US" altLang="en-US" smtClean="0"/>
          </a:p>
          <a:p>
            <a:pPr marL="609600" indent="-609600">
              <a:buFont typeface="Wingdings" panose="05000000000000000000" pitchFamily="2" charset="2"/>
              <a:buAutoNum type="arabicPeriod"/>
            </a:pPr>
            <a:r>
              <a:rPr lang="en-US" altLang="en-US" smtClean="0"/>
              <a:t>What does that object symbolize for you?</a:t>
            </a:r>
          </a:p>
        </p:txBody>
      </p:sp>
    </p:spTree>
    <p:extLst>
      <p:ext uri="{BB962C8B-B14F-4D97-AF65-F5344CB8AC3E}">
        <p14:creationId xmlns:p14="http://schemas.microsoft.com/office/powerpoint/2010/main" val="205830984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WordArt 7"/>
          <p:cNvSpPr>
            <a:spLocks noChangeArrowheads="1" noChangeShapeType="1" noTextEdit="1"/>
          </p:cNvSpPr>
          <p:nvPr/>
        </p:nvSpPr>
        <p:spPr bwMode="auto">
          <a:xfrm>
            <a:off x="2133600" y="1524000"/>
            <a:ext cx="7848600" cy="3429000"/>
          </a:xfrm>
          <a:prstGeom prst="rect">
            <a:avLst/>
          </a:prstGeom>
        </p:spPr>
        <p:txBody>
          <a:bodyPr wrap="none" fromWordArt="1">
            <a:prstTxWarp prst="textPlain">
              <a:avLst>
                <a:gd name="adj" fmla="val 50000"/>
              </a:avLst>
            </a:prstTxWarp>
          </a:bodyPr>
          <a:lstStyle/>
          <a:p>
            <a:pPr algn="ctr" defTabSz="914400" eaLnBrk="0" fontAlgn="base" hangingPunct="0">
              <a:spcBef>
                <a:spcPct val="0"/>
              </a:spcBef>
              <a:spcAft>
                <a:spcPct val="0"/>
              </a:spcAft>
            </a:pPr>
            <a:r>
              <a:rPr lang="en-US" sz="3600" kern="10">
                <a:ln w="19050">
                  <a:solidFill>
                    <a:srgbClr val="FFFFCC"/>
                  </a:solidFill>
                  <a:round/>
                  <a:headEnd/>
                  <a:tailEnd/>
                </a:ln>
                <a:solidFill>
                  <a:srgbClr val="FFFFFF"/>
                </a:solidFill>
                <a:effectLst>
                  <a:outerShdw dist="35921" dir="2700000" algn="ctr" rotWithShape="0">
                    <a:srgbClr val="990000"/>
                  </a:outerShdw>
                </a:effectLst>
                <a:latin typeface="Impact" panose="020B0806030902050204" pitchFamily="34" charset="0"/>
              </a:rPr>
              <a:t>Isn't it Ironic?</a:t>
            </a:r>
          </a:p>
        </p:txBody>
      </p:sp>
    </p:spTree>
    <p:extLst>
      <p:ext uri="{BB962C8B-B14F-4D97-AF65-F5344CB8AC3E}">
        <p14:creationId xmlns:p14="http://schemas.microsoft.com/office/powerpoint/2010/main" val="8423348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31812" y="-270935"/>
            <a:ext cx="8534400" cy="1507067"/>
          </a:xfrm>
        </p:spPr>
        <p:txBody>
          <a:bodyPr/>
          <a:lstStyle/>
          <a:p>
            <a:r>
              <a:rPr lang="en-US" dirty="0" smtClean="0"/>
              <a:t>FOA-Get Comp Books</a:t>
            </a:r>
            <a:endParaRPr lang="en-US" dirty="0"/>
          </a:p>
        </p:txBody>
      </p:sp>
      <p:sp>
        <p:nvSpPr>
          <p:cNvPr id="6" name="Content Placeholder 5"/>
          <p:cNvSpPr>
            <a:spLocks noGrp="1"/>
          </p:cNvSpPr>
          <p:nvPr>
            <p:ph idx="1"/>
          </p:nvPr>
        </p:nvSpPr>
        <p:spPr>
          <a:xfrm>
            <a:off x="538690" y="1405467"/>
            <a:ext cx="10281709" cy="5012267"/>
          </a:xfrm>
        </p:spPr>
        <p:txBody>
          <a:bodyPr>
            <a:normAutofit/>
          </a:bodyPr>
          <a:lstStyle/>
          <a:p>
            <a:pPr marL="457200" indent="-457200">
              <a:buFont typeface="+mj-lt"/>
              <a:buAutoNum type="arabicParenR"/>
            </a:pPr>
            <a:r>
              <a:rPr lang="en-US" sz="2800" b="1" dirty="0" smtClean="0"/>
              <a:t>In your comp books answer this question: If you could have three wishes what would they be? You can not wish for more wishes.</a:t>
            </a:r>
          </a:p>
          <a:p>
            <a:pPr marL="457200" indent="-457200">
              <a:buFont typeface="+mj-lt"/>
              <a:buAutoNum type="arabicParenR"/>
            </a:pPr>
            <a:r>
              <a:rPr lang="en-US" sz="2800" b="1" dirty="0" smtClean="0"/>
              <a:t>When I tell you to go share your three wishes with two people from another table.</a:t>
            </a:r>
          </a:p>
          <a:p>
            <a:pPr marL="457200" indent="-457200">
              <a:buFont typeface="+mj-lt"/>
              <a:buAutoNum type="arabicParenR"/>
            </a:pPr>
            <a:r>
              <a:rPr lang="en-US" sz="2800" b="1" dirty="0" smtClean="0"/>
              <a:t>Now, think about the wishes you heard and your own wishes. Highlight or underline the best.</a:t>
            </a:r>
          </a:p>
          <a:p>
            <a:pPr marL="457200" indent="-457200">
              <a:buFont typeface="+mj-lt"/>
              <a:buAutoNum type="arabicParenR"/>
            </a:pPr>
            <a:r>
              <a:rPr lang="en-US" sz="2800" b="1" dirty="0" smtClean="0"/>
              <a:t>Get into groups based on your letter at the table. A-1, B-2, C-3, D-4, E-5</a:t>
            </a:r>
            <a:r>
              <a:rPr lang="en-US" sz="2800" b="1" smtClean="0"/>
              <a:t>, </a:t>
            </a:r>
            <a:endParaRPr lang="en-US" sz="2800" b="1" dirty="0"/>
          </a:p>
        </p:txBody>
      </p:sp>
    </p:spTree>
    <p:extLst>
      <p:ext uri="{BB962C8B-B14F-4D97-AF65-F5344CB8AC3E}">
        <p14:creationId xmlns:p14="http://schemas.microsoft.com/office/powerpoint/2010/main" val="22977846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6"/>
          <p:cNvSpPr>
            <a:spLocks noChangeArrowheads="1"/>
          </p:cNvSpPr>
          <p:nvPr/>
        </p:nvSpPr>
        <p:spPr bwMode="auto">
          <a:xfrm>
            <a:off x="1905000" y="533400"/>
            <a:ext cx="8458200" cy="5867400"/>
          </a:xfrm>
          <a:prstGeom prst="rect">
            <a:avLst/>
          </a:prstGeom>
          <a:solidFill>
            <a:schemeClr val="tx1"/>
          </a:solidFill>
          <a:ln w="9525">
            <a:solidFill>
              <a:schemeClr val="tx1"/>
            </a:solidFill>
            <a:miter lim="800000"/>
            <a:headEnd/>
            <a:tailEnd/>
          </a:ln>
        </p:spPr>
        <p:txBody>
          <a:bodyPr wrap="none" anchor="ctr"/>
          <a:lstStyle>
            <a:lvl1pPr>
              <a:spcBef>
                <a:spcPct val="20000"/>
              </a:spcBef>
              <a:buClr>
                <a:schemeClr val="hlink"/>
              </a:buClr>
              <a:buSzPct val="8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9pPr>
          </a:lstStyle>
          <a:p>
            <a:pPr algn="ctr" defTabSz="914400" fontAlgn="base">
              <a:spcBef>
                <a:spcPct val="50000"/>
              </a:spcBef>
              <a:spcAft>
                <a:spcPct val="0"/>
              </a:spcAft>
              <a:buClrTx/>
              <a:buSzTx/>
              <a:buNone/>
            </a:pPr>
            <a:r>
              <a:rPr lang="en-US" altLang="en-US" sz="1800">
                <a:solidFill>
                  <a:srgbClr val="000000"/>
                </a:solidFill>
              </a:rPr>
              <a:t>Example:  a fire         station burns down</a:t>
            </a:r>
          </a:p>
          <a:p>
            <a:pPr algn="ctr" defTabSz="914400" fontAlgn="base">
              <a:spcBef>
                <a:spcPct val="0"/>
              </a:spcBef>
              <a:spcAft>
                <a:spcPct val="0"/>
              </a:spcAft>
              <a:buClrTx/>
              <a:buSzTx/>
              <a:buNone/>
            </a:pPr>
            <a:endParaRPr lang="en-US" altLang="en-US" sz="1800">
              <a:solidFill>
                <a:srgbClr val="FFFFFF"/>
              </a:solidFill>
            </a:endParaRPr>
          </a:p>
        </p:txBody>
      </p:sp>
      <p:sp>
        <p:nvSpPr>
          <p:cNvPr id="4099" name="Oval 7"/>
          <p:cNvSpPr>
            <a:spLocks noChangeArrowheads="1"/>
          </p:cNvSpPr>
          <p:nvPr/>
        </p:nvSpPr>
        <p:spPr bwMode="auto">
          <a:xfrm>
            <a:off x="3886200" y="2819400"/>
            <a:ext cx="4572000" cy="1524000"/>
          </a:xfrm>
          <a:prstGeom prst="ellipse">
            <a:avLst/>
          </a:prstGeom>
          <a:solidFill>
            <a:srgbClr val="800000"/>
          </a:solidFill>
          <a:ln w="9525">
            <a:solidFill>
              <a:srgbClr val="000000"/>
            </a:solidFill>
            <a:round/>
            <a:headEnd/>
            <a:tailEnd/>
          </a:ln>
        </p:spPr>
        <p:txBody>
          <a:bodyPr wrap="none" anchor="ctr"/>
          <a:lstStyle>
            <a:lvl1pPr>
              <a:spcBef>
                <a:spcPct val="20000"/>
              </a:spcBef>
              <a:buClr>
                <a:schemeClr val="hlink"/>
              </a:buClr>
              <a:buSzPct val="8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9pPr>
          </a:lstStyle>
          <a:p>
            <a:pPr algn="ctr" defTabSz="914400" fontAlgn="base">
              <a:spcBef>
                <a:spcPct val="0"/>
              </a:spcBef>
              <a:spcAft>
                <a:spcPct val="0"/>
              </a:spcAft>
              <a:buClrTx/>
              <a:buSzTx/>
              <a:buNone/>
            </a:pPr>
            <a:endParaRPr lang="en-US" altLang="en-US" sz="1800" b="1">
              <a:solidFill>
                <a:srgbClr val="FFFFFF"/>
              </a:solidFill>
            </a:endParaRPr>
          </a:p>
        </p:txBody>
      </p:sp>
      <p:sp>
        <p:nvSpPr>
          <p:cNvPr id="4100" name="Line 8"/>
          <p:cNvSpPr>
            <a:spLocks noChangeShapeType="1"/>
          </p:cNvSpPr>
          <p:nvPr/>
        </p:nvSpPr>
        <p:spPr bwMode="auto">
          <a:xfrm flipV="1">
            <a:off x="6172200" y="533400"/>
            <a:ext cx="0" cy="2286000"/>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pPr>
            <a:endParaRPr lang="en-US">
              <a:solidFill>
                <a:srgbClr val="FFFFFF"/>
              </a:solidFill>
            </a:endParaRPr>
          </a:p>
        </p:txBody>
      </p:sp>
      <p:sp>
        <p:nvSpPr>
          <p:cNvPr id="4101" name="Line 9"/>
          <p:cNvSpPr>
            <a:spLocks noChangeShapeType="1"/>
          </p:cNvSpPr>
          <p:nvPr/>
        </p:nvSpPr>
        <p:spPr bwMode="auto">
          <a:xfrm>
            <a:off x="8458200" y="3581400"/>
            <a:ext cx="1905000" cy="0"/>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pPr>
            <a:endParaRPr lang="en-US">
              <a:solidFill>
                <a:srgbClr val="FFFFFF"/>
              </a:solidFill>
            </a:endParaRPr>
          </a:p>
        </p:txBody>
      </p:sp>
      <p:sp>
        <p:nvSpPr>
          <p:cNvPr id="4102" name="Line 10"/>
          <p:cNvSpPr>
            <a:spLocks noChangeShapeType="1"/>
          </p:cNvSpPr>
          <p:nvPr/>
        </p:nvSpPr>
        <p:spPr bwMode="auto">
          <a:xfrm flipH="1">
            <a:off x="1905000" y="3581400"/>
            <a:ext cx="1981200" cy="0"/>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pPr>
            <a:endParaRPr lang="en-US">
              <a:solidFill>
                <a:srgbClr val="FFFFFF"/>
              </a:solidFill>
            </a:endParaRPr>
          </a:p>
        </p:txBody>
      </p:sp>
      <p:sp>
        <p:nvSpPr>
          <p:cNvPr id="4103" name="Line 11"/>
          <p:cNvSpPr>
            <a:spLocks noChangeShapeType="1"/>
          </p:cNvSpPr>
          <p:nvPr/>
        </p:nvSpPr>
        <p:spPr bwMode="auto">
          <a:xfrm>
            <a:off x="6172200" y="4343400"/>
            <a:ext cx="0" cy="2057400"/>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pPr>
            <a:endParaRPr lang="en-US">
              <a:solidFill>
                <a:srgbClr val="FFFFFF"/>
              </a:solidFill>
            </a:endParaRPr>
          </a:p>
        </p:txBody>
      </p:sp>
      <p:sp>
        <p:nvSpPr>
          <p:cNvPr id="4104" name="WordArt 12"/>
          <p:cNvSpPr>
            <a:spLocks noChangeArrowheads="1" noChangeShapeType="1" noTextEdit="1"/>
          </p:cNvSpPr>
          <p:nvPr/>
        </p:nvSpPr>
        <p:spPr bwMode="auto">
          <a:xfrm>
            <a:off x="4572000" y="3429000"/>
            <a:ext cx="3200400" cy="661988"/>
          </a:xfrm>
          <a:prstGeom prst="rect">
            <a:avLst/>
          </a:prstGeom>
        </p:spPr>
        <p:txBody>
          <a:bodyPr wrap="none" fromWordArt="1">
            <a:prstTxWarp prst="textPlain">
              <a:avLst>
                <a:gd name="adj" fmla="val 50000"/>
              </a:avLst>
            </a:prstTxWarp>
          </a:bodyPr>
          <a:lstStyle/>
          <a:p>
            <a:pPr algn="ctr" defTabSz="914400" eaLnBrk="0" fontAlgn="base" hangingPunct="0">
              <a:spcBef>
                <a:spcPct val="0"/>
              </a:spcBef>
              <a:spcAft>
                <a:spcPct val="0"/>
              </a:spcAft>
            </a:pPr>
            <a:r>
              <a:rPr lang="en-US" sz="3600" kern="10">
                <a:ln w="9525">
                  <a:solidFill>
                    <a:srgbClr val="000000"/>
                  </a:solidFill>
                  <a:round/>
                  <a:headEnd/>
                  <a:tailEnd/>
                </a:ln>
                <a:solidFill>
                  <a:srgbClr val="FFFFFF"/>
                </a:solidFill>
                <a:latin typeface="Calibri" panose="020F0502020204030204" pitchFamily="34" charset="0"/>
              </a:rPr>
              <a:t>irony</a:t>
            </a:r>
          </a:p>
        </p:txBody>
      </p:sp>
      <p:sp>
        <p:nvSpPr>
          <p:cNvPr id="4105" name="Text Box 14"/>
          <p:cNvSpPr txBox="1">
            <a:spLocks noChangeArrowheads="1"/>
          </p:cNvSpPr>
          <p:nvPr/>
        </p:nvSpPr>
        <p:spPr bwMode="auto">
          <a:xfrm>
            <a:off x="2057400" y="685801"/>
            <a:ext cx="3810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8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9pPr>
          </a:lstStyle>
          <a:p>
            <a:pPr defTabSz="914400" fontAlgn="base">
              <a:spcBef>
                <a:spcPct val="50000"/>
              </a:spcBef>
              <a:spcAft>
                <a:spcPct val="0"/>
              </a:spcAft>
              <a:buClrTx/>
              <a:buSzTx/>
              <a:buNone/>
            </a:pPr>
            <a:endParaRPr lang="en-US" altLang="en-US" sz="1800">
              <a:solidFill>
                <a:srgbClr val="FFFFFF"/>
              </a:solidFill>
            </a:endParaRPr>
          </a:p>
        </p:txBody>
      </p:sp>
      <p:sp>
        <p:nvSpPr>
          <p:cNvPr id="26639" name="Text Box 15"/>
          <p:cNvSpPr txBox="1">
            <a:spLocks noChangeArrowheads="1"/>
          </p:cNvSpPr>
          <p:nvPr/>
        </p:nvSpPr>
        <p:spPr bwMode="auto">
          <a:xfrm>
            <a:off x="1905000" y="533401"/>
            <a:ext cx="3657600"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8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9pPr>
          </a:lstStyle>
          <a:p>
            <a:pPr defTabSz="914400" fontAlgn="base">
              <a:spcBef>
                <a:spcPct val="50000"/>
              </a:spcBef>
              <a:spcAft>
                <a:spcPct val="0"/>
              </a:spcAft>
              <a:buClrTx/>
              <a:buSzTx/>
              <a:buNone/>
            </a:pPr>
            <a:r>
              <a:rPr lang="en-US" altLang="en-US" sz="2800" u="sng">
                <a:solidFill>
                  <a:srgbClr val="720000"/>
                </a:solidFill>
              </a:rPr>
              <a:t>Definition</a:t>
            </a:r>
            <a:r>
              <a:rPr lang="en-US" altLang="en-US" sz="2800">
                <a:solidFill>
                  <a:srgbClr val="720000"/>
                </a:solidFill>
              </a:rPr>
              <a:t>:  a contrast between what is expected and what actually happens</a:t>
            </a:r>
          </a:p>
        </p:txBody>
      </p:sp>
      <p:sp>
        <p:nvSpPr>
          <p:cNvPr id="26641" name="Text Box 17"/>
          <p:cNvSpPr txBox="1">
            <a:spLocks noChangeArrowheads="1"/>
          </p:cNvSpPr>
          <p:nvPr/>
        </p:nvSpPr>
        <p:spPr bwMode="auto">
          <a:xfrm>
            <a:off x="6172200" y="457201"/>
            <a:ext cx="3657600"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8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9pPr>
          </a:lstStyle>
          <a:p>
            <a:pPr defTabSz="914400" fontAlgn="base">
              <a:spcBef>
                <a:spcPct val="50000"/>
              </a:spcBef>
              <a:spcAft>
                <a:spcPct val="0"/>
              </a:spcAft>
              <a:buClrTx/>
              <a:buSzTx/>
              <a:buNone/>
            </a:pPr>
            <a:r>
              <a:rPr lang="en-US" altLang="en-US" sz="2800" u="sng">
                <a:solidFill>
                  <a:srgbClr val="720000"/>
                </a:solidFill>
              </a:rPr>
              <a:t>Situational</a:t>
            </a:r>
            <a:r>
              <a:rPr lang="en-US" altLang="en-US" sz="2800">
                <a:solidFill>
                  <a:srgbClr val="720000"/>
                </a:solidFill>
              </a:rPr>
              <a:t>: something happens that we wouldn’t expect to happen</a:t>
            </a:r>
            <a:endParaRPr lang="en-US" altLang="en-US" sz="2400">
              <a:solidFill>
                <a:srgbClr val="000000"/>
              </a:solidFill>
            </a:endParaRPr>
          </a:p>
        </p:txBody>
      </p:sp>
      <p:sp>
        <p:nvSpPr>
          <p:cNvPr id="26642" name="Text Box 18"/>
          <p:cNvSpPr txBox="1">
            <a:spLocks noChangeArrowheads="1"/>
          </p:cNvSpPr>
          <p:nvPr/>
        </p:nvSpPr>
        <p:spPr bwMode="auto">
          <a:xfrm>
            <a:off x="8305800" y="2286000"/>
            <a:ext cx="190500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8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9pPr>
          </a:lstStyle>
          <a:p>
            <a:pPr defTabSz="914400" fontAlgn="base">
              <a:spcBef>
                <a:spcPct val="50000"/>
              </a:spcBef>
              <a:spcAft>
                <a:spcPct val="0"/>
              </a:spcAft>
              <a:buClrTx/>
              <a:buSzTx/>
              <a:buNone/>
            </a:pPr>
            <a:r>
              <a:rPr lang="en-US" altLang="en-US" sz="1800">
                <a:solidFill>
                  <a:srgbClr val="000000"/>
                </a:solidFill>
              </a:rPr>
              <a:t>Example:  a fire         station burns down</a:t>
            </a:r>
          </a:p>
        </p:txBody>
      </p:sp>
      <p:sp>
        <p:nvSpPr>
          <p:cNvPr id="26643" name="Text Box 19"/>
          <p:cNvSpPr txBox="1">
            <a:spLocks noChangeArrowheads="1"/>
          </p:cNvSpPr>
          <p:nvPr/>
        </p:nvSpPr>
        <p:spPr bwMode="auto">
          <a:xfrm>
            <a:off x="1981200" y="4191000"/>
            <a:ext cx="3657600" cy="137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8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9pPr>
          </a:lstStyle>
          <a:p>
            <a:pPr defTabSz="914400" fontAlgn="base">
              <a:spcBef>
                <a:spcPct val="50000"/>
              </a:spcBef>
              <a:spcAft>
                <a:spcPct val="0"/>
              </a:spcAft>
              <a:buClrTx/>
              <a:buSzTx/>
              <a:buNone/>
            </a:pPr>
            <a:r>
              <a:rPr lang="en-US" altLang="en-US" sz="2800" u="sng">
                <a:solidFill>
                  <a:srgbClr val="720000"/>
                </a:solidFill>
              </a:rPr>
              <a:t>Dramatic</a:t>
            </a:r>
            <a:r>
              <a:rPr lang="en-US" altLang="en-US" sz="2800">
                <a:solidFill>
                  <a:srgbClr val="720000"/>
                </a:solidFill>
              </a:rPr>
              <a:t>:  the reader knows something the characters do not</a:t>
            </a:r>
            <a:endParaRPr lang="en-US" altLang="en-US" sz="2400">
              <a:solidFill>
                <a:srgbClr val="000000"/>
              </a:solidFill>
            </a:endParaRPr>
          </a:p>
        </p:txBody>
      </p:sp>
      <p:sp>
        <p:nvSpPr>
          <p:cNvPr id="26644" name="Text Box 20"/>
          <p:cNvSpPr txBox="1">
            <a:spLocks noChangeArrowheads="1"/>
          </p:cNvSpPr>
          <p:nvPr/>
        </p:nvSpPr>
        <p:spPr bwMode="auto">
          <a:xfrm>
            <a:off x="6477000" y="4343400"/>
            <a:ext cx="3657600" cy="137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8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9pPr>
          </a:lstStyle>
          <a:p>
            <a:pPr defTabSz="914400" fontAlgn="base">
              <a:spcBef>
                <a:spcPct val="50000"/>
              </a:spcBef>
              <a:spcAft>
                <a:spcPct val="0"/>
              </a:spcAft>
              <a:buClrTx/>
              <a:buSzTx/>
              <a:buNone/>
            </a:pPr>
            <a:r>
              <a:rPr lang="en-US" altLang="en-US" sz="2800" u="sng">
                <a:solidFill>
                  <a:srgbClr val="720000"/>
                </a:solidFill>
              </a:rPr>
              <a:t>Verbal</a:t>
            </a:r>
            <a:r>
              <a:rPr lang="en-US" altLang="en-US" sz="2800">
                <a:solidFill>
                  <a:srgbClr val="720000"/>
                </a:solidFill>
              </a:rPr>
              <a:t> – what is said is different than what is meant</a:t>
            </a:r>
            <a:endParaRPr lang="en-US" altLang="en-US" sz="2400">
              <a:solidFill>
                <a:srgbClr val="000000"/>
              </a:solidFill>
            </a:endParaRPr>
          </a:p>
        </p:txBody>
      </p:sp>
      <p:sp>
        <p:nvSpPr>
          <p:cNvPr id="26645" name="Text Box 21"/>
          <p:cNvSpPr txBox="1">
            <a:spLocks noChangeArrowheads="1"/>
          </p:cNvSpPr>
          <p:nvPr/>
        </p:nvSpPr>
        <p:spPr bwMode="auto">
          <a:xfrm>
            <a:off x="2286000" y="5562600"/>
            <a:ext cx="335280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8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9pPr>
          </a:lstStyle>
          <a:p>
            <a:pPr defTabSz="914400" fontAlgn="base">
              <a:spcBef>
                <a:spcPct val="50000"/>
              </a:spcBef>
              <a:spcAft>
                <a:spcPct val="0"/>
              </a:spcAft>
              <a:buClrTx/>
              <a:buSzTx/>
              <a:buNone/>
            </a:pPr>
            <a:r>
              <a:rPr lang="en-US" altLang="en-US" sz="1800">
                <a:solidFill>
                  <a:srgbClr val="000000"/>
                </a:solidFill>
              </a:rPr>
              <a:t>Home Alone:  We know that Kevin has planted traps every where, but the thieves don’t!</a:t>
            </a:r>
          </a:p>
        </p:txBody>
      </p:sp>
      <p:sp>
        <p:nvSpPr>
          <p:cNvPr id="26647" name="Text Box 23"/>
          <p:cNvSpPr txBox="1">
            <a:spLocks noChangeArrowheads="1"/>
          </p:cNvSpPr>
          <p:nvPr/>
        </p:nvSpPr>
        <p:spPr bwMode="auto">
          <a:xfrm>
            <a:off x="6400800" y="5562600"/>
            <a:ext cx="396240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8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9pPr>
          </a:lstStyle>
          <a:p>
            <a:pPr defTabSz="914400" fontAlgn="base">
              <a:spcBef>
                <a:spcPct val="50000"/>
              </a:spcBef>
              <a:spcAft>
                <a:spcPct val="0"/>
              </a:spcAft>
              <a:buClrTx/>
              <a:buSzTx/>
              <a:buNone/>
            </a:pPr>
            <a:r>
              <a:rPr lang="en-US" altLang="en-US" sz="1800">
                <a:solidFill>
                  <a:srgbClr val="000000"/>
                </a:solidFill>
              </a:rPr>
              <a:t>You tell someone to break a leg but you mean for them to have good luck</a:t>
            </a:r>
          </a:p>
        </p:txBody>
      </p:sp>
    </p:spTree>
    <p:extLst>
      <p:ext uri="{BB962C8B-B14F-4D97-AF65-F5344CB8AC3E}">
        <p14:creationId xmlns:p14="http://schemas.microsoft.com/office/powerpoint/2010/main" val="317218819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6639"/>
                                        </p:tgtEl>
                                        <p:attrNameLst>
                                          <p:attrName>style.visibility</p:attrName>
                                        </p:attrNameLst>
                                      </p:cBhvr>
                                      <p:to>
                                        <p:strVal val="visible"/>
                                      </p:to>
                                    </p:set>
                                    <p:animEffect transition="in" filter="box(in)">
                                      <p:cBhvr>
                                        <p:cTn id="7" dur="500"/>
                                        <p:tgtEl>
                                          <p:spTgt spid="2663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6641"/>
                                        </p:tgtEl>
                                        <p:attrNameLst>
                                          <p:attrName>style.visibility</p:attrName>
                                        </p:attrNameLst>
                                      </p:cBhvr>
                                      <p:to>
                                        <p:strVal val="visible"/>
                                      </p:to>
                                    </p:set>
                                    <p:anim calcmode="lin" valueType="num">
                                      <p:cBhvr additive="base">
                                        <p:cTn id="12" dur="500" fill="hold"/>
                                        <p:tgtEl>
                                          <p:spTgt spid="26641"/>
                                        </p:tgtEl>
                                        <p:attrNameLst>
                                          <p:attrName>ppt_x</p:attrName>
                                        </p:attrNameLst>
                                      </p:cBhvr>
                                      <p:tavLst>
                                        <p:tav tm="0">
                                          <p:val>
                                            <p:strVal val="#ppt_x"/>
                                          </p:val>
                                        </p:tav>
                                        <p:tav tm="100000">
                                          <p:val>
                                            <p:strVal val="#ppt_x"/>
                                          </p:val>
                                        </p:tav>
                                      </p:tavLst>
                                    </p:anim>
                                    <p:anim calcmode="lin" valueType="num">
                                      <p:cBhvr additive="base">
                                        <p:cTn id="13" dur="500" fill="hold"/>
                                        <p:tgtEl>
                                          <p:spTgt spid="26641"/>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4" presetClass="entr" presetSubtype="16" fill="hold" grpId="0" nodeType="clickEffect">
                                  <p:stCondLst>
                                    <p:cond delay="0"/>
                                  </p:stCondLst>
                                  <p:childTnLst>
                                    <p:set>
                                      <p:cBhvr>
                                        <p:cTn id="17" dur="1" fill="hold">
                                          <p:stCondLst>
                                            <p:cond delay="0"/>
                                          </p:stCondLst>
                                        </p:cTn>
                                        <p:tgtEl>
                                          <p:spTgt spid="26642"/>
                                        </p:tgtEl>
                                        <p:attrNameLst>
                                          <p:attrName>style.visibility</p:attrName>
                                        </p:attrNameLst>
                                      </p:cBhvr>
                                      <p:to>
                                        <p:strVal val="visible"/>
                                      </p:to>
                                    </p:set>
                                    <p:animEffect transition="in" filter="box(in)">
                                      <p:cBhvr>
                                        <p:cTn id="18" dur="500"/>
                                        <p:tgtEl>
                                          <p:spTgt spid="26642"/>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34" presetClass="entr" presetSubtype="0" fill="hold" grpId="0" nodeType="clickEffect">
                                  <p:stCondLst>
                                    <p:cond delay="0"/>
                                  </p:stCondLst>
                                  <p:childTnLst>
                                    <p:set>
                                      <p:cBhvr>
                                        <p:cTn id="22" dur="1" fill="hold">
                                          <p:stCondLst>
                                            <p:cond delay="0"/>
                                          </p:stCondLst>
                                        </p:cTn>
                                        <p:tgtEl>
                                          <p:spTgt spid="26643"/>
                                        </p:tgtEl>
                                        <p:attrNameLst>
                                          <p:attrName>style.visibility</p:attrName>
                                        </p:attrNameLst>
                                      </p:cBhvr>
                                      <p:to>
                                        <p:strVal val="visible"/>
                                      </p:to>
                                    </p:set>
                                    <p:anim from="(-#ppt_w/2)" to="(#ppt_x)" calcmode="lin" valueType="num">
                                      <p:cBhvr>
                                        <p:cTn id="23" dur="600" fill="hold">
                                          <p:stCondLst>
                                            <p:cond delay="0"/>
                                          </p:stCondLst>
                                        </p:cTn>
                                        <p:tgtEl>
                                          <p:spTgt spid="26643"/>
                                        </p:tgtEl>
                                        <p:attrNameLst>
                                          <p:attrName>ppt_x</p:attrName>
                                        </p:attrNameLst>
                                      </p:cBhvr>
                                    </p:anim>
                                    <p:anim from="0" to="-1.0" calcmode="lin" valueType="num">
                                      <p:cBhvr>
                                        <p:cTn id="24" dur="200" decel="50000" autoRev="1" fill="hold">
                                          <p:stCondLst>
                                            <p:cond delay="600"/>
                                          </p:stCondLst>
                                        </p:cTn>
                                        <p:tgtEl>
                                          <p:spTgt spid="26643"/>
                                        </p:tgtEl>
                                        <p:attrNameLst>
                                          <p:attrName>xshear</p:attrName>
                                        </p:attrNameLst>
                                      </p:cBhvr>
                                    </p:anim>
                                    <p:animScale>
                                      <p:cBhvr>
                                        <p:cTn id="25" dur="200" decel="100000" autoRev="1" fill="hold">
                                          <p:stCondLst>
                                            <p:cond delay="600"/>
                                          </p:stCondLst>
                                        </p:cTn>
                                        <p:tgtEl>
                                          <p:spTgt spid="26643"/>
                                        </p:tgtEl>
                                      </p:cBhvr>
                                      <p:from x="100000" y="100000"/>
                                      <p:to x="80000" y="100000"/>
                                    </p:animScale>
                                    <p:anim by="(#ppt_h/3+#ppt_w*0.1)" calcmode="lin" valueType="num">
                                      <p:cBhvr additive="sum">
                                        <p:cTn id="26" dur="200" decel="100000" autoRev="1" fill="hold">
                                          <p:stCondLst>
                                            <p:cond delay="600"/>
                                          </p:stCondLst>
                                        </p:cTn>
                                        <p:tgtEl>
                                          <p:spTgt spid="26643"/>
                                        </p:tgtEl>
                                        <p:attrNameLst>
                                          <p:attrName>ppt_x</p:attrName>
                                        </p:attrNameLst>
                                      </p:cBhvr>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4" presetClass="entr" presetSubtype="16" fill="hold" grpId="0" nodeType="clickEffect">
                                  <p:stCondLst>
                                    <p:cond delay="0"/>
                                  </p:stCondLst>
                                  <p:childTnLst>
                                    <p:set>
                                      <p:cBhvr>
                                        <p:cTn id="30" dur="1" fill="hold">
                                          <p:stCondLst>
                                            <p:cond delay="0"/>
                                          </p:stCondLst>
                                        </p:cTn>
                                        <p:tgtEl>
                                          <p:spTgt spid="26645"/>
                                        </p:tgtEl>
                                        <p:attrNameLst>
                                          <p:attrName>style.visibility</p:attrName>
                                        </p:attrNameLst>
                                      </p:cBhvr>
                                      <p:to>
                                        <p:strVal val="visible"/>
                                      </p:to>
                                    </p:set>
                                    <p:animEffect transition="in" filter="box(in)">
                                      <p:cBhvr>
                                        <p:cTn id="31" dur="500"/>
                                        <p:tgtEl>
                                          <p:spTgt spid="26645"/>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15" presetClass="entr" presetSubtype="0" fill="hold" grpId="0" nodeType="clickEffect">
                                  <p:stCondLst>
                                    <p:cond delay="0"/>
                                  </p:stCondLst>
                                  <p:childTnLst>
                                    <p:set>
                                      <p:cBhvr>
                                        <p:cTn id="35" dur="1" fill="hold">
                                          <p:stCondLst>
                                            <p:cond delay="0"/>
                                          </p:stCondLst>
                                        </p:cTn>
                                        <p:tgtEl>
                                          <p:spTgt spid="26644"/>
                                        </p:tgtEl>
                                        <p:attrNameLst>
                                          <p:attrName>style.visibility</p:attrName>
                                        </p:attrNameLst>
                                      </p:cBhvr>
                                      <p:to>
                                        <p:strVal val="visible"/>
                                      </p:to>
                                    </p:set>
                                    <p:anim calcmode="lin" valueType="num">
                                      <p:cBhvr>
                                        <p:cTn id="36" dur="1000" fill="hold"/>
                                        <p:tgtEl>
                                          <p:spTgt spid="26644"/>
                                        </p:tgtEl>
                                        <p:attrNameLst>
                                          <p:attrName>ppt_w</p:attrName>
                                        </p:attrNameLst>
                                      </p:cBhvr>
                                      <p:tavLst>
                                        <p:tav tm="0">
                                          <p:val>
                                            <p:fltVal val="0"/>
                                          </p:val>
                                        </p:tav>
                                        <p:tav tm="100000">
                                          <p:val>
                                            <p:strVal val="#ppt_w"/>
                                          </p:val>
                                        </p:tav>
                                      </p:tavLst>
                                    </p:anim>
                                    <p:anim calcmode="lin" valueType="num">
                                      <p:cBhvr>
                                        <p:cTn id="37" dur="1000" fill="hold"/>
                                        <p:tgtEl>
                                          <p:spTgt spid="26644"/>
                                        </p:tgtEl>
                                        <p:attrNameLst>
                                          <p:attrName>ppt_h</p:attrName>
                                        </p:attrNameLst>
                                      </p:cBhvr>
                                      <p:tavLst>
                                        <p:tav tm="0">
                                          <p:val>
                                            <p:fltVal val="0"/>
                                          </p:val>
                                        </p:tav>
                                        <p:tav tm="100000">
                                          <p:val>
                                            <p:strVal val="#ppt_h"/>
                                          </p:val>
                                        </p:tav>
                                      </p:tavLst>
                                    </p:anim>
                                    <p:anim calcmode="lin" valueType="num">
                                      <p:cBhvr>
                                        <p:cTn id="38" dur="1000" fill="hold"/>
                                        <p:tgtEl>
                                          <p:spTgt spid="26644"/>
                                        </p:tgtEl>
                                        <p:attrNameLst>
                                          <p:attrName>ppt_x</p:attrName>
                                        </p:attrNameLst>
                                      </p:cBhvr>
                                      <p:tavLst>
                                        <p:tav tm="0" fmla="#ppt_x+(cos(-2*pi*(1-$))*-#ppt_x-sin(-2*pi*(1-$))*(1-#ppt_y))*(1-$)">
                                          <p:val>
                                            <p:fltVal val="0"/>
                                          </p:val>
                                        </p:tav>
                                        <p:tav tm="100000">
                                          <p:val>
                                            <p:fltVal val="1"/>
                                          </p:val>
                                        </p:tav>
                                      </p:tavLst>
                                    </p:anim>
                                    <p:anim calcmode="lin" valueType="num">
                                      <p:cBhvr>
                                        <p:cTn id="39" dur="1000" fill="hold"/>
                                        <p:tgtEl>
                                          <p:spTgt spid="2664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0" fill="hold" nodeType="clickPar">
                      <p:stCondLst>
                        <p:cond delay="indefinite"/>
                      </p:stCondLst>
                      <p:childTnLst>
                        <p:par>
                          <p:cTn id="41" fill="hold" nodeType="withGroup">
                            <p:stCondLst>
                              <p:cond delay="0"/>
                            </p:stCondLst>
                            <p:childTnLst>
                              <p:par>
                                <p:cTn id="42" presetID="4" presetClass="entr" presetSubtype="16" fill="hold" nodeType="clickEffect">
                                  <p:stCondLst>
                                    <p:cond delay="0"/>
                                  </p:stCondLst>
                                  <p:childTnLst>
                                    <p:set>
                                      <p:cBhvr>
                                        <p:cTn id="43" dur="1" fill="hold">
                                          <p:stCondLst>
                                            <p:cond delay="0"/>
                                          </p:stCondLst>
                                        </p:cTn>
                                        <p:tgtEl>
                                          <p:spTgt spid="26647">
                                            <p:txEl>
                                              <p:pRg st="0" end="0"/>
                                            </p:txEl>
                                          </p:spTgt>
                                        </p:tgtEl>
                                        <p:attrNameLst>
                                          <p:attrName>style.visibility</p:attrName>
                                        </p:attrNameLst>
                                      </p:cBhvr>
                                      <p:to>
                                        <p:strVal val="visible"/>
                                      </p:to>
                                    </p:set>
                                    <p:animEffect transition="in" filter="box(in)">
                                      <p:cBhvr>
                                        <p:cTn id="44" dur="500"/>
                                        <p:tgtEl>
                                          <p:spTgt spid="2664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39" grpId="0"/>
      <p:bldP spid="26641" grpId="0"/>
      <p:bldP spid="26642" grpId="0"/>
      <p:bldP spid="26643" grpId="0"/>
      <p:bldP spid="26644" grpId="0"/>
      <p:bldP spid="2664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defRPr/>
            </a:pPr>
            <a:r>
              <a:rPr lang="en-US" sz="3200"/>
              <a:t>Identify the following examples of irony as situational, dramatic, or verbal…</a:t>
            </a:r>
          </a:p>
        </p:txBody>
      </p:sp>
      <p:sp>
        <p:nvSpPr>
          <p:cNvPr id="27651" name="Rectangle 3"/>
          <p:cNvSpPr>
            <a:spLocks noGrp="1" noChangeArrowheads="1"/>
          </p:cNvSpPr>
          <p:nvPr>
            <p:ph type="body" idx="1"/>
          </p:nvPr>
        </p:nvSpPr>
        <p:spPr/>
        <p:txBody>
          <a:bodyPr/>
          <a:lstStyle/>
          <a:p>
            <a:pPr eaLnBrk="1" hangingPunct="1">
              <a:defRPr/>
            </a:pPr>
            <a:endParaRPr lang="en-US" smtClean="0"/>
          </a:p>
          <a:p>
            <a:pPr eaLnBrk="1" hangingPunct="1">
              <a:buFont typeface="Wingdings" panose="05000000000000000000" pitchFamily="2" charset="2"/>
              <a:buNone/>
              <a:defRPr/>
            </a:pPr>
            <a:r>
              <a:rPr lang="en-US" smtClean="0"/>
              <a:t>1.  George breaks a date with his girlfriend so he can go to a ball game with the guys.  At the concession stand, he runs into his girlfriend with another guy.</a:t>
            </a:r>
          </a:p>
        </p:txBody>
      </p:sp>
      <p:pic>
        <p:nvPicPr>
          <p:cNvPr id="512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4267200"/>
            <a:ext cx="23622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43801" y="4114800"/>
            <a:ext cx="1992313"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9170467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defRPr/>
            </a:pPr>
            <a:r>
              <a:rPr lang="en-US" smtClean="0"/>
              <a:t>A:  SITUATIONAL IRONY</a:t>
            </a:r>
          </a:p>
        </p:txBody>
      </p:sp>
      <p:sp>
        <p:nvSpPr>
          <p:cNvPr id="28675" name="Rectangle 3"/>
          <p:cNvSpPr>
            <a:spLocks noGrp="1" noChangeArrowheads="1"/>
          </p:cNvSpPr>
          <p:nvPr>
            <p:ph type="body" idx="1"/>
          </p:nvPr>
        </p:nvSpPr>
        <p:spPr/>
        <p:txBody>
          <a:bodyPr/>
          <a:lstStyle/>
          <a:p>
            <a:pPr eaLnBrk="1" hangingPunct="1">
              <a:defRPr/>
            </a:pPr>
            <a:r>
              <a:rPr lang="en-US" smtClean="0"/>
              <a:t>We do not expect George to see his girlfriend with another guy.</a:t>
            </a:r>
          </a:p>
        </p:txBody>
      </p:sp>
    </p:spTree>
    <p:extLst>
      <p:ext uri="{BB962C8B-B14F-4D97-AF65-F5344CB8AC3E}">
        <p14:creationId xmlns:p14="http://schemas.microsoft.com/office/powerpoint/2010/main" val="373580525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hangingPunct="1">
              <a:defRPr/>
            </a:pPr>
            <a:endParaRPr lang="en-US" smtClean="0"/>
          </a:p>
        </p:txBody>
      </p:sp>
      <p:sp>
        <p:nvSpPr>
          <p:cNvPr id="43011" name="Rectangle 3"/>
          <p:cNvSpPr>
            <a:spLocks noGrp="1" noChangeArrowheads="1"/>
          </p:cNvSpPr>
          <p:nvPr>
            <p:ph type="body" idx="1"/>
          </p:nvPr>
        </p:nvSpPr>
        <p:spPr/>
        <p:txBody>
          <a:bodyPr/>
          <a:lstStyle/>
          <a:p>
            <a:pPr eaLnBrk="1" hangingPunct="1">
              <a:defRPr/>
            </a:pPr>
            <a:endParaRPr lang="en-US" smtClean="0"/>
          </a:p>
        </p:txBody>
      </p:sp>
      <p:pic>
        <p:nvPicPr>
          <p:cNvPr id="717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876300"/>
            <a:ext cx="76200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5722000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eaLnBrk="1" hangingPunct="1">
              <a:defRPr/>
            </a:pPr>
            <a:r>
              <a:rPr lang="en-US" smtClean="0"/>
              <a:t>SITUATIONAL IRONY</a:t>
            </a:r>
          </a:p>
        </p:txBody>
      </p:sp>
      <p:sp>
        <p:nvSpPr>
          <p:cNvPr id="44035" name="Rectangle 3"/>
          <p:cNvSpPr>
            <a:spLocks noGrp="1" noChangeArrowheads="1"/>
          </p:cNvSpPr>
          <p:nvPr>
            <p:ph type="body" idx="1"/>
          </p:nvPr>
        </p:nvSpPr>
        <p:spPr/>
        <p:txBody>
          <a:bodyPr/>
          <a:lstStyle/>
          <a:p>
            <a:pPr eaLnBrk="1" hangingPunct="1">
              <a:buFont typeface="Wingdings" panose="05000000000000000000" pitchFamily="2" charset="2"/>
              <a:buNone/>
              <a:defRPr/>
            </a:pPr>
            <a:r>
              <a:rPr lang="en-US" smtClean="0"/>
              <a:t>We don’t expect a FITNESS CENTER to have an escalator because they cause you to burn LESS calories.</a:t>
            </a:r>
          </a:p>
        </p:txBody>
      </p:sp>
    </p:spTree>
    <p:extLst>
      <p:ext uri="{BB962C8B-B14F-4D97-AF65-F5344CB8AC3E}">
        <p14:creationId xmlns:p14="http://schemas.microsoft.com/office/powerpoint/2010/main" val="423868622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defRPr/>
            </a:pPr>
            <a:endParaRPr lang="en-US" smtClean="0"/>
          </a:p>
        </p:txBody>
      </p:sp>
      <p:sp>
        <p:nvSpPr>
          <p:cNvPr id="34819" name="Rectangle 3"/>
          <p:cNvSpPr>
            <a:spLocks noGrp="1" noChangeArrowheads="1"/>
          </p:cNvSpPr>
          <p:nvPr>
            <p:ph type="body" idx="1"/>
          </p:nvPr>
        </p:nvSpPr>
        <p:spPr/>
        <p:txBody>
          <a:bodyPr/>
          <a:lstStyle/>
          <a:p>
            <a:pPr eaLnBrk="1" hangingPunct="1">
              <a:buFont typeface="Wingdings" panose="05000000000000000000" pitchFamily="2" charset="2"/>
              <a:buNone/>
              <a:defRPr/>
            </a:pPr>
            <a:r>
              <a:rPr lang="en-US" smtClean="0"/>
              <a:t>3.  You are watching a horror movie.  You know that the boogey man is waiting for the main character in the closet, but the character doesn’t know and unknowingly opens the closet door.</a:t>
            </a:r>
          </a:p>
        </p:txBody>
      </p:sp>
      <p:pic>
        <p:nvPicPr>
          <p:cNvPr id="9220"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0" y="3733800"/>
            <a:ext cx="1792288"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8421129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defRPr/>
            </a:pPr>
            <a:r>
              <a:rPr lang="en-US" smtClean="0"/>
              <a:t>A:  DRAMATIC IRONY</a:t>
            </a:r>
          </a:p>
        </p:txBody>
      </p:sp>
      <p:sp>
        <p:nvSpPr>
          <p:cNvPr id="33795" name="Rectangle 3"/>
          <p:cNvSpPr>
            <a:spLocks noGrp="1" noChangeArrowheads="1"/>
          </p:cNvSpPr>
          <p:nvPr>
            <p:ph type="body" idx="1"/>
          </p:nvPr>
        </p:nvSpPr>
        <p:spPr/>
        <p:txBody>
          <a:bodyPr/>
          <a:lstStyle/>
          <a:p>
            <a:pPr eaLnBrk="1" hangingPunct="1">
              <a:defRPr/>
            </a:pPr>
            <a:r>
              <a:rPr lang="en-US" smtClean="0"/>
              <a:t>You, as the audience, know something that the main character does not.</a:t>
            </a:r>
          </a:p>
        </p:txBody>
      </p:sp>
    </p:spTree>
    <p:extLst>
      <p:ext uri="{BB962C8B-B14F-4D97-AF65-F5344CB8AC3E}">
        <p14:creationId xmlns:p14="http://schemas.microsoft.com/office/powerpoint/2010/main" val="321533515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2274233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hangingPunct="1">
              <a:defRPr/>
            </a:pPr>
            <a:r>
              <a:rPr lang="en-US" smtClean="0"/>
              <a:t>A:  Situational Irony</a:t>
            </a:r>
          </a:p>
        </p:txBody>
      </p:sp>
      <p:sp>
        <p:nvSpPr>
          <p:cNvPr id="41987" name="Rectangle 3"/>
          <p:cNvSpPr>
            <a:spLocks noGrp="1" noChangeArrowheads="1"/>
          </p:cNvSpPr>
          <p:nvPr>
            <p:ph type="body" idx="1"/>
          </p:nvPr>
        </p:nvSpPr>
        <p:spPr/>
        <p:txBody>
          <a:bodyPr/>
          <a:lstStyle/>
          <a:p>
            <a:pPr eaLnBrk="1" hangingPunct="1">
              <a:defRPr/>
            </a:pPr>
            <a:r>
              <a:rPr lang="en-US" smtClean="0"/>
              <a:t>You wouldn’t expect to see a Pepsi delivery man drinking a Coke!</a:t>
            </a:r>
          </a:p>
        </p:txBody>
      </p:sp>
    </p:spTree>
    <p:extLst>
      <p:ext uri="{BB962C8B-B14F-4D97-AF65-F5344CB8AC3E}">
        <p14:creationId xmlns:p14="http://schemas.microsoft.com/office/powerpoint/2010/main" val="234749978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defRPr/>
            </a:pPr>
            <a:endParaRPr lang="en-US" smtClean="0"/>
          </a:p>
        </p:txBody>
      </p:sp>
      <p:sp>
        <p:nvSpPr>
          <p:cNvPr id="31747" name="Rectangle 3"/>
          <p:cNvSpPr>
            <a:spLocks noGrp="1" noChangeArrowheads="1"/>
          </p:cNvSpPr>
          <p:nvPr>
            <p:ph type="body" idx="1"/>
          </p:nvPr>
        </p:nvSpPr>
        <p:spPr/>
        <p:txBody>
          <a:bodyPr/>
          <a:lstStyle/>
          <a:p>
            <a:pPr eaLnBrk="1" hangingPunct="1">
              <a:buFont typeface="Wingdings" panose="05000000000000000000" pitchFamily="2" charset="2"/>
              <a:buNone/>
              <a:defRPr/>
            </a:pPr>
            <a:r>
              <a:rPr lang="en-US" smtClean="0"/>
              <a:t>5.  As you walk outside into the pouring rain, your friend sarcastically comments, “What lovely weather we’re having today.”</a:t>
            </a:r>
          </a:p>
        </p:txBody>
      </p:sp>
      <p:pic>
        <p:nvPicPr>
          <p:cNvPr id="13316" name="Picture 6" descr="rain"/>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4038600" y="3505200"/>
            <a:ext cx="38100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536384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1678" y="245533"/>
            <a:ext cx="8534401" cy="872067"/>
          </a:xfrm>
        </p:spPr>
        <p:txBody>
          <a:bodyPr/>
          <a:lstStyle/>
          <a:p>
            <a:r>
              <a:rPr lang="en-US" dirty="0" smtClean="0"/>
              <a:t>Group work</a:t>
            </a:r>
            <a:endParaRPr lang="en-US" dirty="0"/>
          </a:p>
        </p:txBody>
      </p:sp>
      <p:sp>
        <p:nvSpPr>
          <p:cNvPr id="3" name="Text Placeholder 2"/>
          <p:cNvSpPr>
            <a:spLocks noGrp="1"/>
          </p:cNvSpPr>
          <p:nvPr>
            <p:ph type="body" idx="1"/>
          </p:nvPr>
        </p:nvSpPr>
        <p:spPr>
          <a:xfrm>
            <a:off x="311678" y="1456267"/>
            <a:ext cx="10644189" cy="5080000"/>
          </a:xfrm>
        </p:spPr>
        <p:txBody>
          <a:bodyPr>
            <a:normAutofit fontScale="92500" lnSpcReduction="10000"/>
          </a:bodyPr>
          <a:lstStyle/>
          <a:p>
            <a:pPr marL="342900" indent="-342900">
              <a:buFont typeface="+mj-lt"/>
              <a:buAutoNum type="arabicPeriod"/>
            </a:pPr>
            <a:r>
              <a:rPr lang="en-US" sz="3200" b="1" dirty="0" smtClean="0"/>
              <a:t>Within your group you will write down the best wishes of each member on a sheet of paper. </a:t>
            </a:r>
          </a:p>
          <a:p>
            <a:pPr marL="342900" indent="-342900">
              <a:buFont typeface="+mj-lt"/>
              <a:buAutoNum type="arabicPeriod"/>
            </a:pPr>
            <a:r>
              <a:rPr lang="en-US" sz="3200" b="1" dirty="0" smtClean="0"/>
              <a:t>As a group discuss the alternative side to each wish and write that down. For example-My wish for my hair to be as long as possible. The alternative side: it will get in the way, clog my drains, expensive to maintain.</a:t>
            </a:r>
          </a:p>
          <a:p>
            <a:pPr marL="342900" indent="-342900">
              <a:buFont typeface="+mj-lt"/>
              <a:buAutoNum type="arabicPeriod"/>
            </a:pPr>
            <a:r>
              <a:rPr lang="en-US" sz="3200" b="1" dirty="0" smtClean="0"/>
              <a:t>Do this with each wish be prepared to share!</a:t>
            </a:r>
          </a:p>
          <a:p>
            <a:pPr marL="342900" indent="-342900">
              <a:buFont typeface="+mj-lt"/>
              <a:buAutoNum type="arabicPeriod"/>
            </a:pPr>
            <a:r>
              <a:rPr lang="en-US" sz="3200" b="1" dirty="0" smtClean="0"/>
              <a:t>Once you finish in your comp books journal silently and individually about if you believe in luck or are things just a coincident? </a:t>
            </a:r>
            <a:endParaRPr lang="en-US" sz="3200" b="1" dirty="0"/>
          </a:p>
        </p:txBody>
      </p:sp>
    </p:spTree>
    <p:extLst>
      <p:ext uri="{BB962C8B-B14F-4D97-AF65-F5344CB8AC3E}">
        <p14:creationId xmlns:p14="http://schemas.microsoft.com/office/powerpoint/2010/main" val="1143883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defRPr/>
            </a:pPr>
            <a:r>
              <a:rPr lang="en-US" smtClean="0"/>
              <a:t>A:  VERBAL IRONY</a:t>
            </a:r>
          </a:p>
        </p:txBody>
      </p:sp>
      <p:sp>
        <p:nvSpPr>
          <p:cNvPr id="32771" name="Rectangle 3"/>
          <p:cNvSpPr>
            <a:spLocks noGrp="1" noChangeArrowheads="1"/>
          </p:cNvSpPr>
          <p:nvPr>
            <p:ph type="body" idx="1"/>
          </p:nvPr>
        </p:nvSpPr>
        <p:spPr/>
        <p:txBody>
          <a:bodyPr/>
          <a:lstStyle/>
          <a:p>
            <a:pPr eaLnBrk="1" hangingPunct="1">
              <a:defRPr/>
            </a:pPr>
            <a:r>
              <a:rPr lang="en-US" smtClean="0"/>
              <a:t>Your friend is saying that it is lovely weather but what she means is just the opposite.  It is a very dreary day.</a:t>
            </a:r>
          </a:p>
        </p:txBody>
      </p:sp>
    </p:spTree>
    <p:extLst>
      <p:ext uri="{BB962C8B-B14F-4D97-AF65-F5344CB8AC3E}">
        <p14:creationId xmlns:p14="http://schemas.microsoft.com/office/powerpoint/2010/main" val="396054569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eaLnBrk="1" hangingPunct="1">
              <a:defRPr/>
            </a:pPr>
            <a:endParaRPr lang="en-US" smtClean="0"/>
          </a:p>
        </p:txBody>
      </p:sp>
      <p:sp>
        <p:nvSpPr>
          <p:cNvPr id="45059" name="Rectangle 3"/>
          <p:cNvSpPr>
            <a:spLocks noGrp="1" noChangeArrowheads="1"/>
          </p:cNvSpPr>
          <p:nvPr>
            <p:ph type="body" idx="1"/>
          </p:nvPr>
        </p:nvSpPr>
        <p:spPr/>
        <p:txBody>
          <a:bodyPr/>
          <a:lstStyle/>
          <a:p>
            <a:pPr eaLnBrk="1" hangingPunct="1">
              <a:defRPr/>
            </a:pPr>
            <a:endParaRPr lang="en-US" smtClean="0"/>
          </a:p>
        </p:txBody>
      </p:sp>
      <p:pic>
        <p:nvPicPr>
          <p:cNvPr id="1536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2800" y="758826"/>
            <a:ext cx="5791200" cy="563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3197201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eaLnBrk="1" hangingPunct="1">
              <a:defRPr/>
            </a:pPr>
            <a:r>
              <a:rPr lang="en-US" smtClean="0"/>
              <a:t>SITUATIONAL IRONY</a:t>
            </a:r>
          </a:p>
        </p:txBody>
      </p:sp>
      <p:sp>
        <p:nvSpPr>
          <p:cNvPr id="46083" name="Rectangle 3"/>
          <p:cNvSpPr>
            <a:spLocks noGrp="1" noChangeArrowheads="1"/>
          </p:cNvSpPr>
          <p:nvPr>
            <p:ph type="body" idx="1"/>
          </p:nvPr>
        </p:nvSpPr>
        <p:spPr/>
        <p:txBody>
          <a:bodyPr/>
          <a:lstStyle/>
          <a:p>
            <a:pPr eaLnBrk="1" hangingPunct="1">
              <a:buFont typeface="Wingdings" panose="05000000000000000000" pitchFamily="2" charset="2"/>
              <a:buNone/>
              <a:defRPr/>
            </a:pPr>
            <a:r>
              <a:rPr lang="en-US" smtClean="0"/>
              <a:t>The guy is calling the protestors stupid, but he spelled, “morons” wrong!</a:t>
            </a:r>
          </a:p>
        </p:txBody>
      </p:sp>
    </p:spTree>
    <p:extLst>
      <p:ext uri="{BB962C8B-B14F-4D97-AF65-F5344CB8AC3E}">
        <p14:creationId xmlns:p14="http://schemas.microsoft.com/office/powerpoint/2010/main" val="306413903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defRPr/>
            </a:pPr>
            <a:endParaRPr lang="en-US" smtClean="0"/>
          </a:p>
        </p:txBody>
      </p:sp>
      <p:sp>
        <p:nvSpPr>
          <p:cNvPr id="29699" name="Rectangle 3"/>
          <p:cNvSpPr>
            <a:spLocks noGrp="1" noChangeArrowheads="1"/>
          </p:cNvSpPr>
          <p:nvPr>
            <p:ph type="body" idx="1"/>
          </p:nvPr>
        </p:nvSpPr>
        <p:spPr/>
        <p:txBody>
          <a:bodyPr/>
          <a:lstStyle/>
          <a:p>
            <a:pPr eaLnBrk="1" hangingPunct="1">
              <a:defRPr/>
            </a:pPr>
            <a:r>
              <a:rPr lang="en-US" smtClean="0"/>
              <a:t>7.  A police station gets robbed.</a:t>
            </a:r>
          </a:p>
        </p:txBody>
      </p:sp>
      <p:pic>
        <p:nvPicPr>
          <p:cNvPr id="17412"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2438400"/>
            <a:ext cx="3043238" cy="405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9182612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defRPr/>
            </a:pPr>
            <a:r>
              <a:rPr lang="en-US" smtClean="0"/>
              <a:t>A:  SITUATIONAL IRONY</a:t>
            </a:r>
          </a:p>
        </p:txBody>
      </p:sp>
      <p:sp>
        <p:nvSpPr>
          <p:cNvPr id="30723" name="Rectangle 3"/>
          <p:cNvSpPr>
            <a:spLocks noGrp="1" noChangeArrowheads="1"/>
          </p:cNvSpPr>
          <p:nvPr>
            <p:ph type="body" idx="1"/>
          </p:nvPr>
        </p:nvSpPr>
        <p:spPr/>
        <p:txBody>
          <a:bodyPr/>
          <a:lstStyle/>
          <a:p>
            <a:pPr eaLnBrk="1" hangingPunct="1">
              <a:defRPr/>
            </a:pPr>
            <a:r>
              <a:rPr lang="en-US" smtClean="0"/>
              <a:t>We wouldn’t expect a POLICE STATION to get robbed.  They investigate robberies! </a:t>
            </a:r>
          </a:p>
        </p:txBody>
      </p:sp>
    </p:spTree>
    <p:extLst>
      <p:ext uri="{BB962C8B-B14F-4D97-AF65-F5344CB8AC3E}">
        <p14:creationId xmlns:p14="http://schemas.microsoft.com/office/powerpoint/2010/main" val="103482989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eaLnBrk="1" hangingPunct="1">
              <a:defRPr/>
            </a:pPr>
            <a:endParaRPr lang="en-US" smtClean="0"/>
          </a:p>
        </p:txBody>
      </p:sp>
      <p:sp>
        <p:nvSpPr>
          <p:cNvPr id="47107" name="Rectangle 3"/>
          <p:cNvSpPr>
            <a:spLocks noGrp="1" noChangeArrowheads="1"/>
          </p:cNvSpPr>
          <p:nvPr>
            <p:ph type="body" idx="1"/>
          </p:nvPr>
        </p:nvSpPr>
        <p:spPr/>
        <p:txBody>
          <a:bodyPr/>
          <a:lstStyle/>
          <a:p>
            <a:pPr eaLnBrk="1" hangingPunct="1">
              <a:defRPr/>
            </a:pPr>
            <a:endParaRPr lang="en-US" smtClean="0"/>
          </a:p>
        </p:txBody>
      </p:sp>
      <p:pic>
        <p:nvPicPr>
          <p:cNvPr id="1946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990601"/>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2940237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eaLnBrk="1" hangingPunct="1">
              <a:defRPr/>
            </a:pPr>
            <a:r>
              <a:rPr lang="en-US" smtClean="0"/>
              <a:t>SITUATIONAL</a:t>
            </a:r>
          </a:p>
        </p:txBody>
      </p:sp>
      <p:sp>
        <p:nvSpPr>
          <p:cNvPr id="48131" name="Rectangle 3"/>
          <p:cNvSpPr>
            <a:spLocks noGrp="1" noChangeArrowheads="1"/>
          </p:cNvSpPr>
          <p:nvPr>
            <p:ph type="body" idx="1"/>
          </p:nvPr>
        </p:nvSpPr>
        <p:spPr/>
        <p:txBody>
          <a:bodyPr/>
          <a:lstStyle/>
          <a:p>
            <a:pPr eaLnBrk="1" hangingPunct="1">
              <a:buFont typeface="Wingdings" panose="05000000000000000000" pitchFamily="2" charset="2"/>
              <a:buNone/>
              <a:defRPr/>
            </a:pPr>
            <a:r>
              <a:rPr lang="en-US" smtClean="0"/>
              <a:t>The van drove into a “School of Safe Driving .”  Hahahahahaha!  We wouldn’t expect that.</a:t>
            </a:r>
          </a:p>
        </p:txBody>
      </p:sp>
    </p:spTree>
    <p:extLst>
      <p:ext uri="{BB962C8B-B14F-4D97-AF65-F5344CB8AC3E}">
        <p14:creationId xmlns:p14="http://schemas.microsoft.com/office/powerpoint/2010/main" val="94286144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defRPr/>
            </a:pPr>
            <a:r>
              <a:rPr lang="en-US" smtClean="0"/>
              <a:t>	</a:t>
            </a:r>
          </a:p>
        </p:txBody>
      </p:sp>
      <p:sp>
        <p:nvSpPr>
          <p:cNvPr id="35843" name="Rectangle 3"/>
          <p:cNvSpPr>
            <a:spLocks noGrp="1" noChangeArrowheads="1"/>
          </p:cNvSpPr>
          <p:nvPr>
            <p:ph type="body" idx="1"/>
          </p:nvPr>
        </p:nvSpPr>
        <p:spPr/>
        <p:txBody>
          <a:bodyPr/>
          <a:lstStyle/>
          <a:p>
            <a:pPr eaLnBrk="1" hangingPunct="1">
              <a:buFont typeface="Wingdings" panose="05000000000000000000" pitchFamily="2" charset="2"/>
              <a:buNone/>
              <a:defRPr/>
            </a:pPr>
            <a:r>
              <a:rPr lang="en-US" smtClean="0"/>
              <a:t>9.  Your date for the school dance shows up in ripped jeans and a stained t-shirt.  With a smirk, you say, “Oh!  I see you dressed up for the occasion.”</a:t>
            </a:r>
          </a:p>
        </p:txBody>
      </p:sp>
      <p:pic>
        <p:nvPicPr>
          <p:cNvPr id="21508"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1801" y="3505200"/>
            <a:ext cx="1927225"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0286380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defRPr/>
            </a:pPr>
            <a:r>
              <a:rPr lang="en-US" smtClean="0"/>
              <a:t>A:  VERBAL IRONY</a:t>
            </a:r>
          </a:p>
        </p:txBody>
      </p:sp>
      <p:sp>
        <p:nvSpPr>
          <p:cNvPr id="36867" name="Rectangle 3"/>
          <p:cNvSpPr>
            <a:spLocks noGrp="1" noChangeArrowheads="1"/>
          </p:cNvSpPr>
          <p:nvPr>
            <p:ph type="body" idx="1"/>
          </p:nvPr>
        </p:nvSpPr>
        <p:spPr/>
        <p:txBody>
          <a:bodyPr/>
          <a:lstStyle/>
          <a:p>
            <a:pPr eaLnBrk="1" hangingPunct="1">
              <a:defRPr/>
            </a:pPr>
            <a:r>
              <a:rPr lang="en-US" smtClean="0"/>
              <a:t>What you’ve said is different than what you mean.  You mean that your date hasn’t bother to dress up at all, but that isn’t what you said!</a:t>
            </a:r>
          </a:p>
        </p:txBody>
      </p:sp>
    </p:spTree>
    <p:extLst>
      <p:ext uri="{BB962C8B-B14F-4D97-AF65-F5344CB8AC3E}">
        <p14:creationId xmlns:p14="http://schemas.microsoft.com/office/powerpoint/2010/main" val="330556451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pPr eaLnBrk="1" hangingPunct="1">
              <a:defRPr/>
            </a:pPr>
            <a:endParaRPr lang="en-US" smtClean="0"/>
          </a:p>
        </p:txBody>
      </p:sp>
      <p:sp>
        <p:nvSpPr>
          <p:cNvPr id="51203" name="Rectangle 3"/>
          <p:cNvSpPr>
            <a:spLocks noGrp="1" noChangeArrowheads="1"/>
          </p:cNvSpPr>
          <p:nvPr>
            <p:ph type="body" idx="1"/>
          </p:nvPr>
        </p:nvSpPr>
        <p:spPr/>
        <p:txBody>
          <a:bodyPr/>
          <a:lstStyle/>
          <a:p>
            <a:pPr eaLnBrk="1" hangingPunct="1">
              <a:defRPr/>
            </a:pPr>
            <a:endParaRPr lang="en-US" smtClean="0"/>
          </a:p>
        </p:txBody>
      </p:sp>
      <p:pic>
        <p:nvPicPr>
          <p:cNvPr id="2355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609601"/>
            <a:ext cx="6858000" cy="530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653990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FOA- pass out comp books</a:t>
            </a:r>
            <a:br>
              <a:rPr lang="en-US" dirty="0" smtClean="0"/>
            </a:br>
            <a:r>
              <a:rPr lang="en-US" dirty="0" smtClean="0"/>
              <a:t>also, get out group’s wish list to finish discussion</a:t>
            </a: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99614483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pPr eaLnBrk="1" hangingPunct="1">
              <a:defRPr/>
            </a:pPr>
            <a:r>
              <a:rPr lang="en-US" smtClean="0"/>
              <a:t>SITUATIONAL	IRONY</a:t>
            </a:r>
          </a:p>
        </p:txBody>
      </p:sp>
      <p:sp>
        <p:nvSpPr>
          <p:cNvPr id="52227" name="Rectangle 3"/>
          <p:cNvSpPr>
            <a:spLocks noGrp="1" noChangeArrowheads="1"/>
          </p:cNvSpPr>
          <p:nvPr>
            <p:ph type="body" idx="1"/>
          </p:nvPr>
        </p:nvSpPr>
        <p:spPr/>
        <p:txBody>
          <a:bodyPr/>
          <a:lstStyle/>
          <a:p>
            <a:pPr eaLnBrk="1" hangingPunct="1">
              <a:defRPr/>
            </a:pPr>
            <a:r>
              <a:rPr lang="en-US" smtClean="0"/>
              <a:t>It is ironic that a McDonald’s sign is beside a sign about obesity!</a:t>
            </a:r>
          </a:p>
        </p:txBody>
      </p:sp>
    </p:spTree>
    <p:extLst>
      <p:ext uri="{BB962C8B-B14F-4D97-AF65-F5344CB8AC3E}">
        <p14:creationId xmlns:p14="http://schemas.microsoft.com/office/powerpoint/2010/main" val="236601582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defRPr/>
            </a:pPr>
            <a:endParaRPr lang="en-US" smtClean="0"/>
          </a:p>
        </p:txBody>
      </p:sp>
      <p:sp>
        <p:nvSpPr>
          <p:cNvPr id="37891" name="Rectangle 3"/>
          <p:cNvSpPr>
            <a:spLocks noGrp="1" noChangeArrowheads="1"/>
          </p:cNvSpPr>
          <p:nvPr>
            <p:ph type="body" idx="1"/>
          </p:nvPr>
        </p:nvSpPr>
        <p:spPr/>
        <p:txBody>
          <a:bodyPr/>
          <a:lstStyle/>
          <a:p>
            <a:pPr eaLnBrk="1" hangingPunct="1">
              <a:buFont typeface="Wingdings" panose="05000000000000000000" pitchFamily="2" charset="2"/>
              <a:buNone/>
              <a:defRPr/>
            </a:pPr>
            <a:r>
              <a:rPr lang="en-US" smtClean="0"/>
              <a:t>11.  When watching a talk show, the audience knows why a person has been brought on the show.  However, the person in the chair does not know that they are going to be reunited with a long lost friend.</a:t>
            </a:r>
          </a:p>
        </p:txBody>
      </p:sp>
      <p:pic>
        <p:nvPicPr>
          <p:cNvPr id="25604" name="Picture 4" descr="MCj013670100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6201" y="4800600"/>
            <a:ext cx="4672013"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1249071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defRPr/>
            </a:pPr>
            <a:r>
              <a:rPr lang="en-US" smtClean="0"/>
              <a:t>A: DRAMATIC IRONY</a:t>
            </a:r>
          </a:p>
        </p:txBody>
      </p:sp>
      <p:sp>
        <p:nvSpPr>
          <p:cNvPr id="38915" name="Rectangle 3"/>
          <p:cNvSpPr>
            <a:spLocks noGrp="1" noChangeArrowheads="1"/>
          </p:cNvSpPr>
          <p:nvPr>
            <p:ph type="body" idx="1"/>
          </p:nvPr>
        </p:nvSpPr>
        <p:spPr/>
        <p:txBody>
          <a:bodyPr/>
          <a:lstStyle/>
          <a:p>
            <a:pPr eaLnBrk="1" hangingPunct="1">
              <a:defRPr/>
            </a:pPr>
            <a:r>
              <a:rPr lang="en-US" smtClean="0"/>
              <a:t>The audience knows information that a character does not! (We know why the person has been brought on the show, but they don’t!)</a:t>
            </a:r>
          </a:p>
        </p:txBody>
      </p:sp>
    </p:spTree>
    <p:extLst>
      <p:ext uri="{BB962C8B-B14F-4D97-AF65-F5344CB8AC3E}">
        <p14:creationId xmlns:p14="http://schemas.microsoft.com/office/powerpoint/2010/main" val="136558684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eaLnBrk="1" hangingPunct="1">
              <a:defRPr/>
            </a:pPr>
            <a:endParaRPr lang="en-US" smtClean="0"/>
          </a:p>
        </p:txBody>
      </p:sp>
      <p:sp>
        <p:nvSpPr>
          <p:cNvPr id="49155" name="Rectangle 3"/>
          <p:cNvSpPr>
            <a:spLocks noGrp="1" noChangeArrowheads="1"/>
          </p:cNvSpPr>
          <p:nvPr>
            <p:ph type="body" idx="1"/>
          </p:nvPr>
        </p:nvSpPr>
        <p:spPr/>
        <p:txBody>
          <a:bodyPr/>
          <a:lstStyle/>
          <a:p>
            <a:pPr eaLnBrk="1" hangingPunct="1">
              <a:defRPr/>
            </a:pPr>
            <a:endParaRPr lang="en-US" smtClean="0"/>
          </a:p>
        </p:txBody>
      </p:sp>
      <p:pic>
        <p:nvPicPr>
          <p:cNvPr id="276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0400" y="762000"/>
            <a:ext cx="6172200" cy="4954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6297695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pPr eaLnBrk="1" hangingPunct="1">
              <a:defRPr/>
            </a:pPr>
            <a:r>
              <a:rPr lang="en-US" smtClean="0"/>
              <a:t>SITUATIONAL</a:t>
            </a:r>
          </a:p>
        </p:txBody>
      </p:sp>
      <p:sp>
        <p:nvSpPr>
          <p:cNvPr id="50179" name="Rectangle 3"/>
          <p:cNvSpPr>
            <a:spLocks noGrp="1" noChangeArrowheads="1"/>
          </p:cNvSpPr>
          <p:nvPr>
            <p:ph type="body" idx="1"/>
          </p:nvPr>
        </p:nvSpPr>
        <p:spPr/>
        <p:txBody>
          <a:bodyPr/>
          <a:lstStyle/>
          <a:p>
            <a:pPr eaLnBrk="1" hangingPunct="1">
              <a:defRPr/>
            </a:pPr>
            <a:r>
              <a:rPr lang="en-US" smtClean="0"/>
              <a:t>Would you expect someone that lives here to specialize in complete home repair?</a:t>
            </a:r>
          </a:p>
        </p:txBody>
      </p:sp>
    </p:spTree>
    <p:extLst>
      <p:ext uri="{BB962C8B-B14F-4D97-AF65-F5344CB8AC3E}">
        <p14:creationId xmlns:p14="http://schemas.microsoft.com/office/powerpoint/2010/main" val="115067673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
          <p:cNvSpPr>
            <a:spLocks noGrp="1" noChangeArrowheads="1"/>
          </p:cNvSpPr>
          <p:nvPr>
            <p:ph type="body" idx="1"/>
          </p:nvPr>
        </p:nvSpPr>
        <p:spPr>
          <a:xfrm>
            <a:off x="1524001" y="1522414"/>
            <a:ext cx="7650163" cy="4497387"/>
          </a:xfrm>
        </p:spPr>
        <p:txBody>
          <a:bodyPr/>
          <a:lstStyle/>
          <a:p>
            <a:pPr eaLnBrk="1" hangingPunct="1">
              <a:lnSpc>
                <a:spcPct val="80000"/>
              </a:lnSpc>
              <a:defRPr/>
            </a:pPr>
            <a:r>
              <a:rPr lang="en-US" altLang="en-US" sz="4000">
                <a:latin typeface="Calibri" panose="020F0502020204030204" pitchFamily="34" charset="0"/>
                <a:ea typeface="ＭＳ Ｐゴシック" panose="020B0600070205080204" pitchFamily="34" charset="-128"/>
              </a:rPr>
              <a:t>Tone is the AUTHOR’S attitude towards the audience, the subject, or the character</a:t>
            </a:r>
          </a:p>
          <a:p>
            <a:pPr eaLnBrk="1" hangingPunct="1">
              <a:lnSpc>
                <a:spcPct val="80000"/>
              </a:lnSpc>
              <a:defRPr/>
            </a:pPr>
            <a:r>
              <a:rPr lang="en-US" altLang="en-US" sz="4000">
                <a:latin typeface="Calibri" panose="020F0502020204030204" pitchFamily="34" charset="0"/>
                <a:ea typeface="ＭＳ Ｐゴシック" panose="020B0600070205080204" pitchFamily="34" charset="-128"/>
              </a:rPr>
              <a:t>You can recognize the tone/attitude by the language/word choices the author uses.  His language will reveal his perspective/opinion (that is, whether it is positive/negative) about the subject</a:t>
            </a:r>
            <a:r>
              <a:rPr lang="en-US" altLang="en-US" sz="3600">
                <a:latin typeface="Calibri" panose="020F0502020204030204" pitchFamily="34" charset="0"/>
                <a:ea typeface="ＭＳ Ｐゴシック" panose="020B0600070205080204" pitchFamily="34" charset="-128"/>
              </a:rPr>
              <a:t>.</a:t>
            </a:r>
          </a:p>
          <a:p>
            <a:pPr eaLnBrk="1" hangingPunct="1">
              <a:lnSpc>
                <a:spcPct val="80000"/>
              </a:lnSpc>
              <a:defRPr/>
            </a:pPr>
            <a:endParaRPr lang="en-US" altLang="en-US" sz="4400">
              <a:latin typeface="Calibri" panose="020F0502020204030204" pitchFamily="34" charset="0"/>
              <a:ea typeface="ＭＳ Ｐゴシック" panose="020B0600070205080204" pitchFamily="34" charset="-128"/>
            </a:endParaRPr>
          </a:p>
        </p:txBody>
      </p:sp>
      <p:sp>
        <p:nvSpPr>
          <p:cNvPr id="29699" name="WordArt 4"/>
          <p:cNvSpPr>
            <a:spLocks noChangeArrowheads="1" noChangeShapeType="1" noTextEdit="1"/>
          </p:cNvSpPr>
          <p:nvPr/>
        </p:nvSpPr>
        <p:spPr bwMode="auto">
          <a:xfrm>
            <a:off x="2590800" y="76200"/>
            <a:ext cx="4876800" cy="14097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defTabSz="914400" eaLnBrk="0" fontAlgn="base" hangingPunct="0">
              <a:spcBef>
                <a:spcPct val="0"/>
              </a:spcBef>
              <a:spcAft>
                <a:spcPct val="0"/>
              </a:spcAft>
            </a:pPr>
            <a:r>
              <a:rPr lang="en-US" sz="3600" kern="10">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panose="020B0806030902050204" pitchFamily="34" charset="0"/>
              </a:rPr>
              <a:t>Tone</a:t>
            </a:r>
          </a:p>
        </p:txBody>
      </p:sp>
    </p:spTree>
    <p:extLst>
      <p:ext uri="{BB962C8B-B14F-4D97-AF65-F5344CB8AC3E}">
        <p14:creationId xmlns:p14="http://schemas.microsoft.com/office/powerpoint/2010/main" val="2891622997"/>
      </p:ext>
    </p:extLst>
  </p:cSld>
  <p:clrMapOvr>
    <a:masterClrMapping/>
  </p:clrMapOvr>
  <p:transition spd="slow"/>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1743076" y="228600"/>
            <a:ext cx="7477125" cy="1143000"/>
          </a:xfrm>
        </p:spPr>
        <p:txBody>
          <a:bodyPr/>
          <a:lstStyle/>
          <a:p>
            <a:pPr eaLnBrk="1" hangingPunct="1">
              <a:defRPr/>
            </a:pPr>
            <a:r>
              <a:rPr lang="en-US" altLang="en-US" sz="5400" b="1">
                <a:ea typeface="ＭＳ Ｐゴシック" panose="020B0600070205080204" pitchFamily="34" charset="-128"/>
              </a:rPr>
              <a:t>Written Tone</a:t>
            </a:r>
          </a:p>
        </p:txBody>
      </p:sp>
      <p:sp>
        <p:nvSpPr>
          <p:cNvPr id="5123" name="Rectangle 3"/>
          <p:cNvSpPr>
            <a:spLocks noGrp="1" noChangeArrowheads="1"/>
          </p:cNvSpPr>
          <p:nvPr>
            <p:ph type="body" idx="1"/>
          </p:nvPr>
        </p:nvSpPr>
        <p:spPr>
          <a:xfrm>
            <a:off x="1681164" y="1219200"/>
            <a:ext cx="7386637" cy="5638800"/>
          </a:xfrm>
        </p:spPr>
        <p:txBody>
          <a:bodyPr/>
          <a:lstStyle/>
          <a:p>
            <a:pPr eaLnBrk="1" hangingPunct="1">
              <a:defRPr/>
            </a:pPr>
            <a:r>
              <a:rPr lang="en-US" altLang="en-US" sz="3600">
                <a:ea typeface="ＭＳ Ｐゴシック" panose="020B0600070205080204" pitchFamily="34" charset="-128"/>
              </a:rPr>
              <a:t>Verbal tone is easier to detect             	Teacher             Student</a:t>
            </a:r>
          </a:p>
          <a:p>
            <a:pPr eaLnBrk="1" hangingPunct="1">
              <a:buFontTx/>
              <a:buNone/>
              <a:defRPr/>
            </a:pPr>
            <a:r>
              <a:rPr lang="en-US" altLang="en-US" sz="3600">
                <a:ea typeface="ＭＳ Ｐゴシック" panose="020B0600070205080204" pitchFamily="34" charset="-128"/>
              </a:rPr>
              <a:t>   Big Brother            Little Brother</a:t>
            </a:r>
          </a:p>
          <a:p>
            <a:pPr eaLnBrk="1" hangingPunct="1">
              <a:buFontTx/>
              <a:buNone/>
              <a:defRPr/>
            </a:pPr>
            <a:endParaRPr lang="en-US" altLang="en-US" sz="1400">
              <a:ea typeface="ＭＳ Ｐゴシック" panose="020B0600070205080204" pitchFamily="34" charset="-128"/>
            </a:endParaRPr>
          </a:p>
          <a:p>
            <a:pPr eaLnBrk="1" hangingPunct="1">
              <a:defRPr/>
            </a:pPr>
            <a:r>
              <a:rPr lang="en-US" altLang="en-US" sz="3600">
                <a:ea typeface="ＭＳ Ｐゴシック" panose="020B0600070205080204" pitchFamily="34" charset="-128"/>
              </a:rPr>
              <a:t>Written Tone can be more difficult. When in doubt, readers must examine the context of the story itself.</a:t>
            </a:r>
          </a:p>
          <a:p>
            <a:pPr eaLnBrk="1" hangingPunct="1">
              <a:defRPr/>
            </a:pPr>
            <a:r>
              <a:rPr lang="en-US" altLang="en-US" b="1" smtClean="0">
                <a:ea typeface="ＭＳ Ｐゴシック" panose="020B0600070205080204" pitchFamily="34" charset="-128"/>
              </a:rPr>
              <a:t>Tone </a:t>
            </a:r>
            <a:r>
              <a:rPr lang="en-US" altLang="en-US" b="1" u="sng" smtClean="0">
                <a:ea typeface="ＭＳ Ｐゴシック" panose="020B0600070205080204" pitchFamily="34" charset="-128"/>
              </a:rPr>
              <a:t>must be inferred</a:t>
            </a:r>
            <a:r>
              <a:rPr lang="en-US" altLang="en-US" b="1" smtClean="0">
                <a:ea typeface="ＭＳ Ｐゴシック" panose="020B0600070205080204" pitchFamily="34" charset="-128"/>
              </a:rPr>
              <a:t> through the use of descriptive words.</a:t>
            </a:r>
          </a:p>
          <a:p>
            <a:pPr eaLnBrk="1" hangingPunct="1">
              <a:defRPr/>
            </a:pPr>
            <a:endParaRPr lang="en-US" altLang="en-US" smtClean="0">
              <a:latin typeface="Arial Unicode MS" panose="020B0604020202020204" pitchFamily="34" charset="-128"/>
              <a:ea typeface="ＭＳ Ｐゴシック" panose="020B0600070205080204" pitchFamily="34" charset="-128"/>
            </a:endParaRPr>
          </a:p>
        </p:txBody>
      </p:sp>
      <p:sp>
        <p:nvSpPr>
          <p:cNvPr id="30724" name="AutoShape 7"/>
          <p:cNvSpPr>
            <a:spLocks noChangeArrowheads="1"/>
          </p:cNvSpPr>
          <p:nvPr/>
        </p:nvSpPr>
        <p:spPr bwMode="auto">
          <a:xfrm>
            <a:off x="4814888" y="1905001"/>
            <a:ext cx="976312" cy="485775"/>
          </a:xfrm>
          <a:prstGeom prst="rightArrow">
            <a:avLst>
              <a:gd name="adj1" fmla="val 50000"/>
              <a:gd name="adj2" fmla="val 50245"/>
            </a:avLst>
          </a:prstGeom>
          <a:solidFill>
            <a:schemeClr val="accent1"/>
          </a:solidFill>
          <a:ln w="9525">
            <a:solidFill>
              <a:schemeClr val="tx1"/>
            </a:solidFill>
            <a:miter lim="800000"/>
            <a:headEnd/>
            <a:tailEnd/>
          </a:ln>
        </p:spPr>
        <p:txBody>
          <a:bodyPr wrap="none" anchor="ctr"/>
          <a:lstStyle>
            <a:lvl1pPr>
              <a:spcBef>
                <a:spcPct val="20000"/>
              </a:spcBef>
              <a:buClr>
                <a:schemeClr val="hlink"/>
              </a:buClr>
              <a:buSzPct val="8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9pPr>
          </a:lstStyle>
          <a:p>
            <a:pPr defTabSz="914400" fontAlgn="base">
              <a:spcBef>
                <a:spcPct val="0"/>
              </a:spcBef>
              <a:spcAft>
                <a:spcPct val="0"/>
              </a:spcAft>
              <a:buClrTx/>
              <a:buSzTx/>
              <a:buNone/>
            </a:pPr>
            <a:endParaRPr lang="en-US" altLang="en-US" sz="2800">
              <a:solidFill>
                <a:srgbClr val="FFFFFF"/>
              </a:solidFill>
              <a:latin typeface="Calibri" panose="020F0502020204030204" pitchFamily="34" charset="0"/>
              <a:ea typeface="ＭＳ Ｐゴシック" panose="020B0600070205080204" pitchFamily="34" charset="-128"/>
            </a:endParaRPr>
          </a:p>
        </p:txBody>
      </p:sp>
      <p:sp>
        <p:nvSpPr>
          <p:cNvPr id="30725" name="AutoShape 8"/>
          <p:cNvSpPr>
            <a:spLocks noChangeArrowheads="1"/>
          </p:cNvSpPr>
          <p:nvPr/>
        </p:nvSpPr>
        <p:spPr bwMode="auto">
          <a:xfrm>
            <a:off x="4800601" y="2514601"/>
            <a:ext cx="976313" cy="485775"/>
          </a:xfrm>
          <a:prstGeom prst="rightArrow">
            <a:avLst>
              <a:gd name="adj1" fmla="val 50000"/>
              <a:gd name="adj2" fmla="val 50245"/>
            </a:avLst>
          </a:prstGeom>
          <a:solidFill>
            <a:schemeClr val="accent1"/>
          </a:solidFill>
          <a:ln w="9525">
            <a:solidFill>
              <a:schemeClr val="tx1"/>
            </a:solidFill>
            <a:miter lim="800000"/>
            <a:headEnd/>
            <a:tailEnd/>
          </a:ln>
        </p:spPr>
        <p:txBody>
          <a:bodyPr wrap="none" anchor="ctr"/>
          <a:lstStyle>
            <a:lvl1pPr>
              <a:spcBef>
                <a:spcPct val="20000"/>
              </a:spcBef>
              <a:buClr>
                <a:schemeClr val="hlink"/>
              </a:buClr>
              <a:buSzPct val="8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9pPr>
          </a:lstStyle>
          <a:p>
            <a:pPr defTabSz="914400" fontAlgn="base">
              <a:spcBef>
                <a:spcPct val="0"/>
              </a:spcBef>
              <a:spcAft>
                <a:spcPct val="0"/>
              </a:spcAft>
              <a:buClrTx/>
              <a:buSzTx/>
              <a:buNone/>
            </a:pPr>
            <a:endParaRPr lang="en-US" altLang="en-US" sz="2800">
              <a:solidFill>
                <a:srgbClr val="FFFFFF"/>
              </a:solidFill>
              <a:latin typeface="Calibri" panose="020F0502020204030204" pitchFamily="34" charset="0"/>
              <a:ea typeface="ＭＳ Ｐゴシック" panose="020B0600070205080204" pitchFamily="34" charset="-128"/>
            </a:endParaRPr>
          </a:p>
        </p:txBody>
      </p:sp>
    </p:spTree>
    <p:extLst>
      <p:ext uri="{BB962C8B-B14F-4D97-AF65-F5344CB8AC3E}">
        <p14:creationId xmlns:p14="http://schemas.microsoft.com/office/powerpoint/2010/main" val="2196663444"/>
      </p:ext>
    </p:extLst>
  </p:cSld>
  <p:clrMapOvr>
    <a:masterClrMapping/>
  </p:clrMapOvr>
  <p:transition spd="slow"/>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743076" y="152400"/>
            <a:ext cx="7477125" cy="1143000"/>
          </a:xfrm>
        </p:spPr>
        <p:txBody>
          <a:bodyPr/>
          <a:lstStyle/>
          <a:p>
            <a:pPr eaLnBrk="1" hangingPunct="1">
              <a:defRPr/>
            </a:pPr>
            <a:r>
              <a:rPr lang="en-US" altLang="en-US" sz="4800" b="1">
                <a:ea typeface="ＭＳ Ｐゴシック" panose="020B0600070205080204" pitchFamily="34" charset="-128"/>
              </a:rPr>
              <a:t>DESCRIBING TONE</a:t>
            </a:r>
          </a:p>
        </p:txBody>
      </p:sp>
      <p:sp>
        <p:nvSpPr>
          <p:cNvPr id="6147" name="Rectangle 3"/>
          <p:cNvSpPr>
            <a:spLocks noGrp="1" noChangeArrowheads="1"/>
          </p:cNvSpPr>
          <p:nvPr>
            <p:ph type="body" idx="1"/>
          </p:nvPr>
        </p:nvSpPr>
        <p:spPr>
          <a:xfrm>
            <a:off x="1787525" y="1295400"/>
            <a:ext cx="7386638" cy="4497388"/>
          </a:xfrm>
        </p:spPr>
        <p:txBody>
          <a:bodyPr/>
          <a:lstStyle/>
          <a:p>
            <a:pPr eaLnBrk="1" hangingPunct="1">
              <a:lnSpc>
                <a:spcPct val="90000"/>
              </a:lnSpc>
              <a:defRPr/>
            </a:pPr>
            <a:r>
              <a:rPr lang="en-US" altLang="en-US" sz="3600">
                <a:ea typeface="ＭＳ Ｐゴシック" panose="020B0600070205080204" pitchFamily="34" charset="-128"/>
              </a:rPr>
              <a:t>Adjectives are used to describe tone</a:t>
            </a:r>
          </a:p>
          <a:p>
            <a:pPr eaLnBrk="1" hangingPunct="1">
              <a:lnSpc>
                <a:spcPct val="90000"/>
              </a:lnSpc>
              <a:defRPr/>
            </a:pPr>
            <a:r>
              <a:rPr lang="en-US" altLang="en-US" sz="3600">
                <a:ea typeface="ＭＳ Ｐゴシック" panose="020B0600070205080204" pitchFamily="34" charset="-128"/>
              </a:rPr>
              <a:t>Have a healthy “tone vocabulary”</a:t>
            </a:r>
          </a:p>
          <a:p>
            <a:pPr eaLnBrk="1" hangingPunct="1">
              <a:lnSpc>
                <a:spcPct val="90000"/>
              </a:lnSpc>
              <a:defRPr/>
            </a:pPr>
            <a:r>
              <a:rPr lang="en-US" altLang="en-US" sz="3600">
                <a:ea typeface="ＭＳ Ｐゴシック" panose="020B0600070205080204" pitchFamily="34" charset="-128"/>
              </a:rPr>
              <a:t>Consider some words that describe tone.</a:t>
            </a:r>
          </a:p>
          <a:p>
            <a:pPr lvl="1" eaLnBrk="1" hangingPunct="1">
              <a:lnSpc>
                <a:spcPct val="90000"/>
              </a:lnSpc>
              <a:defRPr/>
            </a:pPr>
            <a:r>
              <a:rPr lang="en-US" altLang="en-US" sz="3200" b="1">
                <a:ea typeface="ＭＳ Ｐゴシック" panose="020B0600070205080204" pitchFamily="34" charset="-128"/>
              </a:rPr>
              <a:t>Sarcastic, sincere, embarrassed, proud or frightened</a:t>
            </a:r>
          </a:p>
          <a:p>
            <a:pPr eaLnBrk="1" hangingPunct="1">
              <a:lnSpc>
                <a:spcPct val="90000"/>
              </a:lnSpc>
              <a:defRPr/>
            </a:pPr>
            <a:r>
              <a:rPr lang="en-US" altLang="en-US" sz="3600">
                <a:ea typeface="ＭＳ Ｐゴシック" panose="020B0600070205080204" pitchFamily="34" charset="-128"/>
              </a:rPr>
              <a:t>The key to choosing the correct tone is to carefully consider the author’s word choice.</a:t>
            </a:r>
          </a:p>
        </p:txBody>
      </p:sp>
    </p:spTree>
    <p:extLst>
      <p:ext uri="{BB962C8B-B14F-4D97-AF65-F5344CB8AC3E}">
        <p14:creationId xmlns:p14="http://schemas.microsoft.com/office/powerpoint/2010/main" val="785093816"/>
      </p:ext>
    </p:extLst>
  </p:cSld>
  <p:clrMapOvr>
    <a:masterClrMapping/>
  </p:clrMapOvr>
  <p:transition spd="slow"/>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defRPr/>
            </a:pPr>
            <a:r>
              <a:rPr lang="en-US" altLang="en-US" sz="6000">
                <a:ea typeface="ＭＳ Ｐゴシック" panose="020B0600070205080204" pitchFamily="34" charset="-128"/>
              </a:rPr>
              <a:t>TONE</a:t>
            </a:r>
          </a:p>
        </p:txBody>
      </p:sp>
      <p:sp>
        <p:nvSpPr>
          <p:cNvPr id="7171" name="Rectangle 3"/>
          <p:cNvSpPr>
            <a:spLocks noGrp="1" noChangeArrowheads="1"/>
          </p:cNvSpPr>
          <p:nvPr>
            <p:ph type="body" idx="1"/>
          </p:nvPr>
        </p:nvSpPr>
        <p:spPr/>
        <p:txBody>
          <a:bodyPr/>
          <a:lstStyle/>
          <a:p>
            <a:pPr eaLnBrk="1" hangingPunct="1">
              <a:defRPr/>
            </a:pPr>
            <a:r>
              <a:rPr lang="en-US" altLang="en-US" b="1" smtClean="0">
                <a:ea typeface="ＭＳ Ｐゴシック" panose="020B0600070205080204" pitchFamily="34" charset="-128"/>
              </a:rPr>
              <a:t>In the short story “The Ransom of Red Chief” by O. Henry, two men attempt to kidnap a wealthy man’s son for a ransom. However, the boy is a troublemaker and they can’t wait to get rid of him. The boy’s father sends this note to the men in response to their ransom demand:</a:t>
            </a:r>
          </a:p>
          <a:p>
            <a:pPr eaLnBrk="1" hangingPunct="1">
              <a:defRPr/>
            </a:pPr>
            <a:endParaRPr lang="en-US" altLang="en-US" smtClean="0">
              <a:ea typeface="ＭＳ Ｐゴシック" panose="020B0600070205080204" pitchFamily="34" charset="-128"/>
            </a:endParaRPr>
          </a:p>
        </p:txBody>
      </p:sp>
    </p:spTree>
    <p:extLst>
      <p:ext uri="{BB962C8B-B14F-4D97-AF65-F5344CB8AC3E}">
        <p14:creationId xmlns:p14="http://schemas.microsoft.com/office/powerpoint/2010/main" val="3043052877"/>
      </p:ext>
    </p:extLst>
  </p:cSld>
  <p:clrMapOvr>
    <a:masterClrMapping/>
  </p:clrMapOvr>
  <p:transition spd="slow"/>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p:cNvSpPr>
            <a:spLocks noGrp="1" noChangeArrowheads="1"/>
          </p:cNvSpPr>
          <p:nvPr>
            <p:ph type="body" idx="1"/>
          </p:nvPr>
        </p:nvSpPr>
        <p:spPr>
          <a:xfrm>
            <a:off x="1524001" y="457200"/>
            <a:ext cx="7966075" cy="6096000"/>
          </a:xfrm>
        </p:spPr>
        <p:txBody>
          <a:bodyPr/>
          <a:lstStyle/>
          <a:p>
            <a:pPr eaLnBrk="1" hangingPunct="1">
              <a:lnSpc>
                <a:spcPct val="90000"/>
              </a:lnSpc>
              <a:buFontTx/>
              <a:buNone/>
              <a:defRPr/>
            </a:pPr>
            <a:r>
              <a:rPr lang="en-US" altLang="en-US" sz="2800">
                <a:ea typeface="ＭＳ Ｐゴシック" panose="020B0600070205080204" pitchFamily="34" charset="-128"/>
              </a:rPr>
              <a:t>Gentlemen: I received your letter today by post, in regard to the ransom you ask for the return of my son. I think you are a little high in your demands, and I hereby make you a counter proposition, which I am inclined to believe you will accept. You bring Johnny home and pay me two hundred and fifty dollars in cash, I agree to take him off your hands. You had better come at night, for the neighbors believe he is lost, and I couldn’t be responsible for what they would do to anyone they saw bringing him back.</a:t>
            </a:r>
          </a:p>
          <a:p>
            <a:pPr eaLnBrk="1" hangingPunct="1">
              <a:lnSpc>
                <a:spcPct val="90000"/>
              </a:lnSpc>
              <a:buFontTx/>
              <a:buNone/>
              <a:defRPr/>
            </a:pPr>
            <a:endParaRPr lang="en-US" altLang="en-US" sz="2800">
              <a:ea typeface="ＭＳ Ｐゴシック" panose="020B0600070205080204" pitchFamily="34" charset="-128"/>
            </a:endParaRPr>
          </a:p>
          <a:p>
            <a:pPr eaLnBrk="1" hangingPunct="1">
              <a:lnSpc>
                <a:spcPct val="90000"/>
              </a:lnSpc>
              <a:buFontTx/>
              <a:buNone/>
              <a:defRPr/>
            </a:pPr>
            <a:r>
              <a:rPr lang="en-US" altLang="en-US" sz="2800">
                <a:ea typeface="ＭＳ Ｐゴシック" panose="020B0600070205080204" pitchFamily="34" charset="-128"/>
              </a:rPr>
              <a:t>   Very respectfully,</a:t>
            </a:r>
          </a:p>
          <a:p>
            <a:pPr eaLnBrk="1" hangingPunct="1">
              <a:lnSpc>
                <a:spcPct val="90000"/>
              </a:lnSpc>
              <a:buFontTx/>
              <a:buNone/>
              <a:defRPr/>
            </a:pPr>
            <a:r>
              <a:rPr lang="en-US" altLang="en-US" sz="2800">
                <a:ea typeface="ＭＳ Ｐゴシック" panose="020B0600070205080204" pitchFamily="34" charset="-128"/>
              </a:rPr>
              <a:t>   EBENEZER DORSET</a:t>
            </a:r>
          </a:p>
        </p:txBody>
      </p:sp>
    </p:spTree>
    <p:extLst>
      <p:ext uri="{BB962C8B-B14F-4D97-AF65-F5344CB8AC3E}">
        <p14:creationId xmlns:p14="http://schemas.microsoft.com/office/powerpoint/2010/main" val="4014550959"/>
      </p:ext>
    </p:extLst>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Vocabulary words. Choose 5 words that you want to learn</a:t>
            </a:r>
            <a:endParaRPr lang="en-US" dirty="0"/>
          </a:p>
        </p:txBody>
      </p:sp>
      <p:sp>
        <p:nvSpPr>
          <p:cNvPr id="3" name="Content Placeholder 2"/>
          <p:cNvSpPr>
            <a:spLocks noGrp="1"/>
          </p:cNvSpPr>
          <p:nvPr>
            <p:ph sz="half" idx="1"/>
          </p:nvPr>
        </p:nvSpPr>
        <p:spPr/>
        <p:txBody>
          <a:bodyPr/>
          <a:lstStyle/>
          <a:p>
            <a:endParaRPr lang="en-US" dirty="0"/>
          </a:p>
        </p:txBody>
      </p:sp>
      <p:sp>
        <p:nvSpPr>
          <p:cNvPr id="4" name="Content Placeholder 3"/>
          <p:cNvSpPr>
            <a:spLocks noGrp="1"/>
          </p:cNvSpPr>
          <p:nvPr>
            <p:ph sz="half" idx="2"/>
          </p:nvPr>
        </p:nvSpPr>
        <p:spPr/>
        <p:txBody>
          <a:bodyPr/>
          <a:lstStyle/>
          <a:p>
            <a:endParaRPr lang="en-US" dirty="0"/>
          </a:p>
        </p:txBody>
      </p:sp>
    </p:spTree>
    <p:extLst>
      <p:ext uri="{BB962C8B-B14F-4D97-AF65-F5344CB8AC3E}">
        <p14:creationId xmlns:p14="http://schemas.microsoft.com/office/powerpoint/2010/main" val="182954227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defRPr/>
            </a:pPr>
            <a:r>
              <a:rPr lang="en-US" altLang="en-US" sz="6600">
                <a:ea typeface="ＭＳ Ｐゴシック" panose="020B0600070205080204" pitchFamily="34" charset="-128"/>
              </a:rPr>
              <a:t>TONE</a:t>
            </a:r>
          </a:p>
        </p:txBody>
      </p:sp>
      <p:sp>
        <p:nvSpPr>
          <p:cNvPr id="9219" name="Rectangle 3"/>
          <p:cNvSpPr>
            <a:spLocks noGrp="1" noChangeArrowheads="1"/>
          </p:cNvSpPr>
          <p:nvPr>
            <p:ph type="body" idx="1"/>
          </p:nvPr>
        </p:nvSpPr>
        <p:spPr/>
        <p:txBody>
          <a:bodyPr/>
          <a:lstStyle/>
          <a:p>
            <a:pPr eaLnBrk="1" hangingPunct="1">
              <a:defRPr/>
            </a:pPr>
            <a:r>
              <a:rPr lang="en-US" altLang="en-US" smtClean="0">
                <a:ea typeface="ＭＳ Ｐゴシック" panose="020B0600070205080204" pitchFamily="34" charset="-128"/>
              </a:rPr>
              <a:t>Which adjectives best describe the tone of his note?</a:t>
            </a:r>
          </a:p>
          <a:p>
            <a:pPr eaLnBrk="1" hangingPunct="1">
              <a:defRPr/>
            </a:pPr>
            <a:endParaRPr lang="en-US" altLang="en-US" smtClean="0">
              <a:ea typeface="ＭＳ Ｐゴシック" panose="020B0600070205080204" pitchFamily="34" charset="-128"/>
            </a:endParaRPr>
          </a:p>
          <a:p>
            <a:pPr eaLnBrk="1" hangingPunct="1">
              <a:defRPr/>
            </a:pPr>
            <a:endParaRPr lang="en-US" altLang="en-US" smtClean="0">
              <a:ea typeface="ＭＳ Ｐゴシック" panose="020B0600070205080204" pitchFamily="34" charset="-128"/>
            </a:endParaRPr>
          </a:p>
          <a:p>
            <a:pPr eaLnBrk="1" hangingPunct="1">
              <a:defRPr/>
            </a:pPr>
            <a:r>
              <a:rPr lang="en-US" altLang="en-US" smtClean="0">
                <a:ea typeface="ＭＳ Ｐゴシック" panose="020B0600070205080204" pitchFamily="34" charset="-128"/>
              </a:rPr>
              <a:t>Tone:</a:t>
            </a:r>
          </a:p>
          <a:p>
            <a:pPr eaLnBrk="1" hangingPunct="1">
              <a:defRPr/>
            </a:pPr>
            <a:endParaRPr lang="en-US" altLang="en-US" smtClean="0">
              <a:ea typeface="ＭＳ Ｐゴシック" panose="020B0600070205080204" pitchFamily="34" charset="-128"/>
            </a:endParaRPr>
          </a:p>
          <a:p>
            <a:pPr eaLnBrk="1" hangingPunct="1">
              <a:defRPr/>
            </a:pPr>
            <a:r>
              <a:rPr lang="en-US" altLang="en-US" smtClean="0">
                <a:ea typeface="ＭＳ Ｐゴシック" panose="020B0600070205080204" pitchFamily="34" charset="-128"/>
              </a:rPr>
              <a:t>Evidence:</a:t>
            </a:r>
          </a:p>
        </p:txBody>
      </p:sp>
    </p:spTree>
    <p:extLst>
      <p:ext uri="{BB962C8B-B14F-4D97-AF65-F5344CB8AC3E}">
        <p14:creationId xmlns:p14="http://schemas.microsoft.com/office/powerpoint/2010/main" val="2753733125"/>
      </p:ext>
    </p:extLst>
  </p:cSld>
  <p:clrMapOvr>
    <a:masterClrMapping/>
  </p:clrMapOvr>
  <p:transition spd="slow"/>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Grp="1" noChangeArrowheads="1"/>
          </p:cNvSpPr>
          <p:nvPr>
            <p:ph type="body" idx="1"/>
          </p:nvPr>
        </p:nvSpPr>
        <p:spPr>
          <a:xfrm>
            <a:off x="1524001" y="152400"/>
            <a:ext cx="7650163" cy="6096000"/>
          </a:xfrm>
        </p:spPr>
        <p:txBody>
          <a:bodyPr/>
          <a:lstStyle/>
          <a:p>
            <a:pPr eaLnBrk="1" hangingPunct="1">
              <a:lnSpc>
                <a:spcPct val="90000"/>
              </a:lnSpc>
              <a:buFontTx/>
              <a:buNone/>
              <a:defRPr/>
            </a:pPr>
            <a:r>
              <a:rPr lang="en-US" altLang="en-US" sz="2400" b="1">
                <a:ea typeface="ＭＳ Ｐゴシック" panose="020B0600070205080204" pitchFamily="34" charset="-128"/>
              </a:rPr>
              <a:t>        The girls were playing in the pond, splashing each other and trying to catch fish with their hands. They were having fun, but kept looking over their shoulders at the looming forest. The long grass of the field kept moving and they sort of felt like they were being watched… About a half hour passed and still the girls kept checking the field for movements. It seemed like a pair of dark eyes was on them. They even considered going back inside, but that would mean homework time. So they continued splashing, but with caution now. Their eyes hardly left the field.</a:t>
            </a:r>
          </a:p>
          <a:p>
            <a:pPr eaLnBrk="1" hangingPunct="1">
              <a:lnSpc>
                <a:spcPct val="90000"/>
              </a:lnSpc>
              <a:buFontTx/>
              <a:buNone/>
              <a:defRPr/>
            </a:pPr>
            <a:endParaRPr lang="en-US" altLang="en-US" sz="1400" b="1">
              <a:ea typeface="ＭＳ Ｐゴシック" panose="020B0600070205080204" pitchFamily="34" charset="-128"/>
            </a:endParaRPr>
          </a:p>
          <a:p>
            <a:pPr eaLnBrk="1" hangingPunct="1">
              <a:lnSpc>
                <a:spcPct val="90000"/>
              </a:lnSpc>
              <a:buFontTx/>
              <a:buNone/>
              <a:defRPr/>
            </a:pPr>
            <a:endParaRPr lang="en-US" altLang="en-US" sz="800" b="1">
              <a:ea typeface="ＭＳ Ｐゴシック" panose="020B0600070205080204" pitchFamily="34" charset="-128"/>
            </a:endParaRPr>
          </a:p>
          <a:p>
            <a:pPr eaLnBrk="1" hangingPunct="1">
              <a:lnSpc>
                <a:spcPct val="90000"/>
              </a:lnSpc>
              <a:buFontTx/>
              <a:buNone/>
              <a:defRPr/>
            </a:pPr>
            <a:r>
              <a:rPr lang="en-US" altLang="en-US" b="1" smtClean="0">
                <a:ea typeface="ＭＳ Ｐゴシック" panose="020B0600070205080204" pitchFamily="34" charset="-128"/>
              </a:rPr>
              <a:t>Tone: </a:t>
            </a:r>
          </a:p>
          <a:p>
            <a:pPr eaLnBrk="1" hangingPunct="1">
              <a:lnSpc>
                <a:spcPct val="90000"/>
              </a:lnSpc>
              <a:buFontTx/>
              <a:buNone/>
              <a:defRPr/>
            </a:pPr>
            <a:endParaRPr lang="en-US" altLang="en-US" b="1" smtClean="0">
              <a:ea typeface="ＭＳ Ｐゴシック" panose="020B0600070205080204" pitchFamily="34" charset="-128"/>
            </a:endParaRPr>
          </a:p>
          <a:p>
            <a:pPr eaLnBrk="1" hangingPunct="1">
              <a:lnSpc>
                <a:spcPct val="90000"/>
              </a:lnSpc>
              <a:buFontTx/>
              <a:buNone/>
              <a:defRPr/>
            </a:pPr>
            <a:r>
              <a:rPr lang="en-US" altLang="en-US" b="1" smtClean="0">
                <a:ea typeface="ＭＳ Ｐゴシック" panose="020B0600070205080204" pitchFamily="34" charset="-128"/>
              </a:rPr>
              <a:t>Evidence:</a:t>
            </a:r>
            <a:endParaRPr lang="en-US" altLang="en-US" sz="2800" b="1">
              <a:ea typeface="ＭＳ Ｐゴシック" panose="020B0600070205080204" pitchFamily="34" charset="-128"/>
            </a:endParaRPr>
          </a:p>
          <a:p>
            <a:pPr eaLnBrk="1" hangingPunct="1">
              <a:lnSpc>
                <a:spcPct val="90000"/>
              </a:lnSpc>
              <a:defRPr/>
            </a:pPr>
            <a:endParaRPr lang="en-US" altLang="en-US" b="1" smtClean="0">
              <a:ea typeface="ＭＳ Ｐゴシック" panose="020B0600070205080204" pitchFamily="34" charset="-128"/>
            </a:endParaRPr>
          </a:p>
        </p:txBody>
      </p:sp>
    </p:spTree>
    <p:extLst>
      <p:ext uri="{BB962C8B-B14F-4D97-AF65-F5344CB8AC3E}">
        <p14:creationId xmlns:p14="http://schemas.microsoft.com/office/powerpoint/2010/main" val="3091274914"/>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1507">
                                            <p:txEl>
                                              <p:pRg st="3" end="3"/>
                                            </p:txEl>
                                          </p:spTgt>
                                        </p:tgtEl>
                                        <p:attrNameLst>
                                          <p:attrName>style.visibility</p:attrName>
                                        </p:attrNameLst>
                                      </p:cBhvr>
                                      <p:to>
                                        <p:strVal val="visible"/>
                                      </p:to>
                                    </p:set>
                                    <p:anim calcmode="lin" valueType="num">
                                      <p:cBhvr additive="base">
                                        <p:cTn id="7" dur="500" fill="hold"/>
                                        <p:tgtEl>
                                          <p:spTgt spid="21507">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150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1507">
                                            <p:txEl>
                                              <p:pRg st="5" end="5"/>
                                            </p:txEl>
                                          </p:spTgt>
                                        </p:tgtEl>
                                        <p:attrNameLst>
                                          <p:attrName>style.visibility</p:attrName>
                                        </p:attrNameLst>
                                      </p:cBhvr>
                                      <p:to>
                                        <p:strVal val="visible"/>
                                      </p:to>
                                    </p:set>
                                    <p:anim calcmode="lin" valueType="num">
                                      <p:cBhvr additive="base">
                                        <p:cTn id="13" dur="500" fill="hold"/>
                                        <p:tgtEl>
                                          <p:spTgt spid="21507">
                                            <p:txEl>
                                              <p:pRg st="5" end="5"/>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1507">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type="body" idx="1"/>
          </p:nvPr>
        </p:nvSpPr>
        <p:spPr>
          <a:xfrm>
            <a:off x="1787525" y="455614"/>
            <a:ext cx="7386638" cy="4497387"/>
          </a:xfrm>
        </p:spPr>
        <p:txBody>
          <a:bodyPr/>
          <a:lstStyle/>
          <a:p>
            <a:pPr eaLnBrk="1" hangingPunct="1">
              <a:buFontTx/>
              <a:buNone/>
              <a:defRPr/>
            </a:pPr>
            <a:r>
              <a:rPr lang="en-US" altLang="en-US" sz="3300">
                <a:latin typeface="Kristen ITC" panose="03050502040202030202" pitchFamily="66" charset="0"/>
                <a:ea typeface="ＭＳ Ｐゴシック" panose="020B0600070205080204" pitchFamily="34" charset="-128"/>
              </a:rPr>
              <a:t>   Finally, one of the girls pointed to the grass and giggled. "Meow!" A cat sat on the edge of the field and licked its paw. They did indeed have company. The girls ran over to the cat and pet his belly. They laughed and the cat sauntered back to the field. </a:t>
            </a:r>
          </a:p>
          <a:p>
            <a:pPr eaLnBrk="1" hangingPunct="1">
              <a:buFontTx/>
              <a:buNone/>
              <a:defRPr/>
            </a:pPr>
            <a:endParaRPr lang="en-US" altLang="en-US" smtClean="0">
              <a:ea typeface="ＭＳ Ｐゴシック" panose="020B0600070205080204" pitchFamily="34" charset="-128"/>
            </a:endParaRPr>
          </a:p>
        </p:txBody>
      </p:sp>
      <p:sp>
        <p:nvSpPr>
          <p:cNvPr id="36867" name="Text Box 4"/>
          <p:cNvSpPr txBox="1">
            <a:spLocks noChangeArrowheads="1"/>
          </p:cNvSpPr>
          <p:nvPr/>
        </p:nvSpPr>
        <p:spPr bwMode="auto">
          <a:xfrm>
            <a:off x="2209800" y="4964113"/>
            <a:ext cx="6675438"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8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9pPr>
          </a:lstStyle>
          <a:p>
            <a:pPr defTabSz="914400" fontAlgn="base">
              <a:spcBef>
                <a:spcPct val="0"/>
              </a:spcBef>
              <a:spcAft>
                <a:spcPct val="0"/>
              </a:spcAft>
              <a:buClrTx/>
              <a:buSzTx/>
              <a:buNone/>
            </a:pPr>
            <a:r>
              <a:rPr lang="en-US" altLang="en-US" sz="2800" b="1">
                <a:solidFill>
                  <a:srgbClr val="FFFFFF"/>
                </a:solidFill>
                <a:latin typeface="Kristen ITC" panose="03050502040202030202" pitchFamily="66" charset="0"/>
                <a:ea typeface="ＭＳ Ｐゴシック" panose="020B0600070205080204" pitchFamily="34" charset="-128"/>
              </a:rPr>
              <a:t>What is the tone of this paragraph?</a:t>
            </a:r>
          </a:p>
        </p:txBody>
      </p:sp>
    </p:spTree>
    <p:extLst>
      <p:ext uri="{BB962C8B-B14F-4D97-AF65-F5344CB8AC3E}">
        <p14:creationId xmlns:p14="http://schemas.microsoft.com/office/powerpoint/2010/main" val="3822604659"/>
      </p:ext>
    </p:extLst>
  </p:cSld>
  <p:clrMapOvr>
    <a:masterClrMapping/>
  </p:clrMapOvr>
  <p:transition spd="slow"/>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1743076" y="304800"/>
            <a:ext cx="7477125" cy="1143000"/>
          </a:xfrm>
        </p:spPr>
        <p:txBody>
          <a:bodyPr/>
          <a:lstStyle/>
          <a:p>
            <a:pPr eaLnBrk="1" hangingPunct="1">
              <a:defRPr/>
            </a:pPr>
            <a:r>
              <a:rPr lang="en-US" altLang="en-US" sz="3200">
                <a:ea typeface="ＭＳ Ｐゴシック" panose="020B0600070205080204" pitchFamily="34" charset="-128"/>
              </a:rPr>
              <a:t/>
            </a:r>
            <a:br>
              <a:rPr lang="en-US" altLang="en-US" sz="3200">
                <a:ea typeface="ＭＳ Ｐゴシック" panose="020B0600070205080204" pitchFamily="34" charset="-128"/>
              </a:rPr>
            </a:br>
            <a:r>
              <a:rPr lang="en-US" altLang="en-US" sz="3200" b="1">
                <a:ea typeface="ＭＳ Ｐゴシック" panose="020B0600070205080204" pitchFamily="34" charset="-128"/>
              </a:rPr>
              <a:t>TONE</a:t>
            </a:r>
            <a:br>
              <a:rPr lang="en-US" altLang="en-US" sz="3200" b="1">
                <a:ea typeface="ＭＳ Ｐゴシック" panose="020B0600070205080204" pitchFamily="34" charset="-128"/>
              </a:rPr>
            </a:br>
            <a:r>
              <a:rPr lang="en-US" altLang="en-US" sz="3200">
                <a:ea typeface="ＭＳ Ｐゴシック" panose="020B0600070205080204" pitchFamily="34" charset="-128"/>
              </a:rPr>
              <a:t>So, let’s </a:t>
            </a:r>
            <a:r>
              <a:rPr lang="en-US" altLang="en-US" sz="3200" i="1">
                <a:ea typeface="ＭＳ Ｐゴシック" panose="020B0600070205080204" pitchFamily="34" charset="-128"/>
              </a:rPr>
              <a:t>TONE</a:t>
            </a:r>
            <a:r>
              <a:rPr lang="en-US" altLang="en-US" sz="3200">
                <a:ea typeface="ＭＳ Ｐゴシック" panose="020B0600070205080204" pitchFamily="34" charset="-128"/>
              </a:rPr>
              <a:t> our brain muscles with descriptive vocabulary exercises!!</a:t>
            </a:r>
            <a:br>
              <a:rPr lang="en-US" altLang="en-US" sz="3200">
                <a:ea typeface="ＭＳ Ｐゴシック" panose="020B0600070205080204" pitchFamily="34" charset="-128"/>
              </a:rPr>
            </a:br>
            <a:endParaRPr lang="en-US" altLang="en-US" sz="3200">
              <a:ea typeface="ＭＳ Ｐゴシック" panose="020B0600070205080204" pitchFamily="34" charset="-128"/>
            </a:endParaRPr>
          </a:p>
        </p:txBody>
      </p:sp>
      <p:sp>
        <p:nvSpPr>
          <p:cNvPr id="23556" name="Rectangle 4"/>
          <p:cNvSpPr>
            <a:spLocks noGrp="1" noChangeArrowheads="1"/>
          </p:cNvSpPr>
          <p:nvPr>
            <p:ph type="body" idx="1"/>
          </p:nvPr>
        </p:nvSpPr>
        <p:spPr>
          <a:xfrm>
            <a:off x="1787526" y="1827214"/>
            <a:ext cx="3089275" cy="4497387"/>
          </a:xfrm>
        </p:spPr>
        <p:txBody>
          <a:bodyPr/>
          <a:lstStyle/>
          <a:p>
            <a:pPr eaLnBrk="1" hangingPunct="1">
              <a:lnSpc>
                <a:spcPct val="90000"/>
              </a:lnSpc>
              <a:defRPr/>
            </a:pPr>
            <a:r>
              <a:rPr lang="en-US" altLang="en-US" sz="2800">
                <a:ea typeface="ＭＳ Ｐゴシック" panose="020B0600070205080204" pitchFamily="34" charset="-128"/>
              </a:rPr>
              <a:t>Bitter</a:t>
            </a:r>
          </a:p>
          <a:p>
            <a:pPr eaLnBrk="1" hangingPunct="1">
              <a:lnSpc>
                <a:spcPct val="90000"/>
              </a:lnSpc>
              <a:defRPr/>
            </a:pPr>
            <a:r>
              <a:rPr lang="en-US" altLang="en-US" sz="2800">
                <a:ea typeface="ＭＳ Ｐゴシック" panose="020B0600070205080204" pitchFamily="34" charset="-128"/>
              </a:rPr>
              <a:t>Serious</a:t>
            </a:r>
          </a:p>
          <a:p>
            <a:pPr eaLnBrk="1" hangingPunct="1">
              <a:lnSpc>
                <a:spcPct val="90000"/>
              </a:lnSpc>
              <a:defRPr/>
            </a:pPr>
            <a:r>
              <a:rPr lang="en-US" altLang="en-US" sz="2800">
                <a:ea typeface="ＭＳ Ｐゴシック" panose="020B0600070205080204" pitchFamily="34" charset="-128"/>
              </a:rPr>
              <a:t>Witty</a:t>
            </a:r>
          </a:p>
          <a:p>
            <a:pPr eaLnBrk="1" hangingPunct="1">
              <a:lnSpc>
                <a:spcPct val="90000"/>
              </a:lnSpc>
              <a:defRPr/>
            </a:pPr>
            <a:r>
              <a:rPr lang="en-US" altLang="en-US" sz="2800">
                <a:ea typeface="ＭＳ Ｐゴシック" panose="020B0600070205080204" pitchFamily="34" charset="-128"/>
              </a:rPr>
              <a:t>Playful</a:t>
            </a:r>
          </a:p>
          <a:p>
            <a:pPr eaLnBrk="1" hangingPunct="1">
              <a:lnSpc>
                <a:spcPct val="90000"/>
              </a:lnSpc>
              <a:defRPr/>
            </a:pPr>
            <a:r>
              <a:rPr lang="en-US" altLang="en-US" sz="2800">
                <a:ea typeface="ＭＳ Ｐゴシック" panose="020B0600070205080204" pitchFamily="34" charset="-128"/>
              </a:rPr>
              <a:t>Tender</a:t>
            </a:r>
          </a:p>
          <a:p>
            <a:pPr eaLnBrk="1" hangingPunct="1">
              <a:lnSpc>
                <a:spcPct val="90000"/>
              </a:lnSpc>
              <a:defRPr/>
            </a:pPr>
            <a:r>
              <a:rPr lang="en-US" altLang="en-US" sz="2800">
                <a:ea typeface="ＭＳ Ｐゴシック" panose="020B0600070205080204" pitchFamily="34" charset="-128"/>
              </a:rPr>
              <a:t>Sympathetic</a:t>
            </a:r>
          </a:p>
          <a:p>
            <a:pPr eaLnBrk="1" hangingPunct="1">
              <a:lnSpc>
                <a:spcPct val="90000"/>
              </a:lnSpc>
              <a:defRPr/>
            </a:pPr>
            <a:r>
              <a:rPr lang="en-US" altLang="en-US" sz="2800">
                <a:ea typeface="ＭＳ Ｐゴシック" panose="020B0600070205080204" pitchFamily="34" charset="-128"/>
              </a:rPr>
              <a:t>Haunting</a:t>
            </a:r>
          </a:p>
          <a:p>
            <a:pPr eaLnBrk="1" hangingPunct="1">
              <a:lnSpc>
                <a:spcPct val="90000"/>
              </a:lnSpc>
              <a:defRPr/>
            </a:pPr>
            <a:r>
              <a:rPr lang="en-US" altLang="en-US" sz="2800">
                <a:ea typeface="ＭＳ Ｐゴシック" panose="020B0600070205080204" pitchFamily="34" charset="-128"/>
              </a:rPr>
              <a:t>Mysterious</a:t>
            </a:r>
          </a:p>
          <a:p>
            <a:pPr eaLnBrk="1" hangingPunct="1">
              <a:lnSpc>
                <a:spcPct val="90000"/>
              </a:lnSpc>
              <a:defRPr/>
            </a:pPr>
            <a:r>
              <a:rPr lang="en-US" altLang="en-US" sz="2800">
                <a:ea typeface="ＭＳ Ｐゴシック" panose="020B0600070205080204" pitchFamily="34" charset="-128"/>
              </a:rPr>
              <a:t>Suspenseful</a:t>
            </a:r>
          </a:p>
        </p:txBody>
      </p:sp>
      <p:sp>
        <p:nvSpPr>
          <p:cNvPr id="23557" name="Rectangle 5"/>
          <p:cNvSpPr>
            <a:spLocks noChangeArrowheads="1"/>
          </p:cNvSpPr>
          <p:nvPr/>
        </p:nvSpPr>
        <p:spPr bwMode="auto">
          <a:xfrm>
            <a:off x="5410200" y="1752600"/>
            <a:ext cx="36195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chemeClr val="hlink"/>
              </a:buClr>
              <a:buSzPct val="8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9pPr>
          </a:lstStyle>
          <a:p>
            <a:pPr defTabSz="914400" fontAlgn="base">
              <a:spcAft>
                <a:spcPct val="0"/>
              </a:spcAft>
              <a:buClrTx/>
              <a:buSzTx/>
              <a:buBlip>
                <a:blip r:embed="rId2"/>
              </a:buBlip>
            </a:pPr>
            <a:r>
              <a:rPr lang="en-US" altLang="en-US" sz="2800">
                <a:solidFill>
                  <a:srgbClr val="FFFFFF"/>
                </a:solidFill>
                <a:latin typeface="Arial" panose="020B0604020202020204" pitchFamily="34" charset="0"/>
                <a:ea typeface="ＭＳ Ｐゴシック" panose="020B0600070205080204" pitchFamily="34" charset="-128"/>
              </a:rPr>
              <a:t>Tasteful/distasteful</a:t>
            </a:r>
          </a:p>
          <a:p>
            <a:pPr defTabSz="914400" fontAlgn="base">
              <a:spcAft>
                <a:spcPct val="0"/>
              </a:spcAft>
              <a:buClrTx/>
              <a:buSzTx/>
              <a:buBlip>
                <a:blip r:embed="rId2"/>
              </a:buBlip>
            </a:pPr>
            <a:r>
              <a:rPr lang="en-US" altLang="en-US" sz="2800">
                <a:solidFill>
                  <a:srgbClr val="FFFFFF"/>
                </a:solidFill>
                <a:latin typeface="Arial" panose="020B0604020202020204" pitchFamily="34" charset="0"/>
                <a:ea typeface="ＭＳ Ｐゴシック" panose="020B0600070205080204" pitchFamily="34" charset="-128"/>
              </a:rPr>
              <a:t>Nonchalant</a:t>
            </a:r>
          </a:p>
          <a:p>
            <a:pPr defTabSz="914400" fontAlgn="base">
              <a:spcAft>
                <a:spcPct val="0"/>
              </a:spcAft>
              <a:buClrTx/>
              <a:buSzTx/>
              <a:buBlip>
                <a:blip r:embed="rId2"/>
              </a:buBlip>
            </a:pPr>
            <a:r>
              <a:rPr lang="en-US" altLang="en-US" sz="2800">
                <a:solidFill>
                  <a:srgbClr val="FFFFFF"/>
                </a:solidFill>
                <a:latin typeface="Arial" panose="020B0604020202020204" pitchFamily="34" charset="0"/>
                <a:ea typeface="ＭＳ Ｐゴシック" panose="020B0600070205080204" pitchFamily="34" charset="-128"/>
              </a:rPr>
              <a:t>Angry </a:t>
            </a:r>
          </a:p>
          <a:p>
            <a:pPr defTabSz="914400" fontAlgn="base">
              <a:spcAft>
                <a:spcPct val="0"/>
              </a:spcAft>
              <a:buClrTx/>
              <a:buSzTx/>
              <a:buBlip>
                <a:blip r:embed="rId2"/>
              </a:buBlip>
            </a:pPr>
            <a:r>
              <a:rPr lang="en-US" altLang="en-US" sz="2800">
                <a:solidFill>
                  <a:srgbClr val="FFFFFF"/>
                </a:solidFill>
                <a:latin typeface="Arial" panose="020B0604020202020204" pitchFamily="34" charset="0"/>
                <a:ea typeface="ＭＳ Ｐゴシック" panose="020B0600070205080204" pitchFamily="34" charset="-128"/>
              </a:rPr>
              <a:t>Attached/Detached</a:t>
            </a:r>
          </a:p>
          <a:p>
            <a:pPr defTabSz="914400" fontAlgn="base">
              <a:spcAft>
                <a:spcPct val="0"/>
              </a:spcAft>
              <a:buClrTx/>
              <a:buSzTx/>
              <a:buBlip>
                <a:blip r:embed="rId2"/>
              </a:buBlip>
            </a:pPr>
            <a:r>
              <a:rPr lang="en-US" altLang="en-US" sz="2800">
                <a:solidFill>
                  <a:srgbClr val="FFFFFF"/>
                </a:solidFill>
                <a:latin typeface="Arial" panose="020B0604020202020204" pitchFamily="34" charset="0"/>
                <a:ea typeface="ＭＳ Ｐゴシック" panose="020B0600070205080204" pitchFamily="34" charset="-128"/>
              </a:rPr>
              <a:t>Innocent</a:t>
            </a:r>
          </a:p>
          <a:p>
            <a:pPr defTabSz="914400" fontAlgn="base">
              <a:spcAft>
                <a:spcPct val="0"/>
              </a:spcAft>
              <a:buClrTx/>
              <a:buSzTx/>
              <a:buBlip>
                <a:blip r:embed="rId2"/>
              </a:buBlip>
            </a:pPr>
            <a:r>
              <a:rPr lang="en-US" altLang="en-US" sz="2800">
                <a:solidFill>
                  <a:srgbClr val="FFFFFF"/>
                </a:solidFill>
                <a:latin typeface="Arial" panose="020B0604020202020204" pitchFamily="34" charset="0"/>
                <a:ea typeface="ＭＳ Ｐゴシック" panose="020B0600070205080204" pitchFamily="34" charset="-128"/>
              </a:rPr>
              <a:t>Poignant</a:t>
            </a:r>
          </a:p>
          <a:p>
            <a:pPr defTabSz="914400" fontAlgn="base">
              <a:spcAft>
                <a:spcPct val="0"/>
              </a:spcAft>
              <a:buClrTx/>
              <a:buSzTx/>
              <a:buBlip>
                <a:blip r:embed="rId2"/>
              </a:buBlip>
            </a:pPr>
            <a:r>
              <a:rPr lang="en-US" altLang="en-US" sz="2800">
                <a:solidFill>
                  <a:srgbClr val="FFFFFF"/>
                </a:solidFill>
                <a:latin typeface="Arial" panose="020B0604020202020204" pitchFamily="34" charset="0"/>
                <a:ea typeface="ＭＳ Ｐゴシック" panose="020B0600070205080204" pitchFamily="34" charset="-128"/>
              </a:rPr>
              <a:t>Compassionate</a:t>
            </a:r>
          </a:p>
          <a:p>
            <a:pPr defTabSz="914400" fontAlgn="base">
              <a:spcAft>
                <a:spcPct val="0"/>
              </a:spcAft>
              <a:buClrTx/>
              <a:buSzTx/>
              <a:buBlip>
                <a:blip r:embed="rId2"/>
              </a:buBlip>
            </a:pPr>
            <a:r>
              <a:rPr lang="en-US" altLang="en-US" sz="2800">
                <a:solidFill>
                  <a:srgbClr val="FFFFFF"/>
                </a:solidFill>
                <a:latin typeface="Arial" panose="020B0604020202020204" pitchFamily="34" charset="0"/>
                <a:ea typeface="ＭＳ Ｐゴシック" panose="020B0600070205080204" pitchFamily="34" charset="-128"/>
              </a:rPr>
              <a:t>Humorous</a:t>
            </a:r>
          </a:p>
          <a:p>
            <a:pPr defTabSz="914400" fontAlgn="base">
              <a:spcAft>
                <a:spcPct val="0"/>
              </a:spcAft>
              <a:buClrTx/>
              <a:buSzTx/>
              <a:buBlip>
                <a:blip r:embed="rId2"/>
              </a:buBlip>
            </a:pPr>
            <a:r>
              <a:rPr lang="en-US" altLang="en-US" sz="2800">
                <a:solidFill>
                  <a:srgbClr val="FFFFFF"/>
                </a:solidFill>
                <a:latin typeface="Arial" panose="020B0604020202020204" pitchFamily="34" charset="0"/>
                <a:ea typeface="ＭＳ Ｐゴシック" panose="020B0600070205080204" pitchFamily="34" charset="-128"/>
              </a:rPr>
              <a:t>Gory</a:t>
            </a:r>
          </a:p>
        </p:txBody>
      </p:sp>
    </p:spTree>
    <p:extLst>
      <p:ext uri="{BB962C8B-B14F-4D97-AF65-F5344CB8AC3E}">
        <p14:creationId xmlns:p14="http://schemas.microsoft.com/office/powerpoint/2010/main" val="708403657"/>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3556">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3556">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3556">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3556">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3556">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23556">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23556">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23556">
                                            <p:txEl>
                                              <p:pRg st="7" end="7"/>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23556">
                                            <p:txEl>
                                              <p:pRg st="8" end="8"/>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nodeType="clickEffect">
                                  <p:stCondLst>
                                    <p:cond delay="0"/>
                                  </p:stCondLst>
                                  <p:childTnLst>
                                    <p:set>
                                      <p:cBhvr>
                                        <p:cTn id="42" dur="1" fill="hold">
                                          <p:stCondLst>
                                            <p:cond delay="0"/>
                                          </p:stCondLst>
                                        </p:cTn>
                                        <p:tgtEl>
                                          <p:spTgt spid="23557">
                                            <p:txEl>
                                              <p:pRg st="0" end="0"/>
                                            </p:txEl>
                                          </p:spTgt>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nodeType="clickEffect">
                                  <p:stCondLst>
                                    <p:cond delay="0"/>
                                  </p:stCondLst>
                                  <p:childTnLst>
                                    <p:set>
                                      <p:cBhvr>
                                        <p:cTn id="46" dur="1" fill="hold">
                                          <p:stCondLst>
                                            <p:cond delay="0"/>
                                          </p:stCondLst>
                                        </p:cTn>
                                        <p:tgtEl>
                                          <p:spTgt spid="23557">
                                            <p:txEl>
                                              <p:pRg st="1" end="1"/>
                                            </p:txEl>
                                          </p:spTgt>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nodeType="clickEffect">
                                  <p:stCondLst>
                                    <p:cond delay="0"/>
                                  </p:stCondLst>
                                  <p:childTnLst>
                                    <p:set>
                                      <p:cBhvr>
                                        <p:cTn id="50" dur="1" fill="hold">
                                          <p:stCondLst>
                                            <p:cond delay="0"/>
                                          </p:stCondLst>
                                        </p:cTn>
                                        <p:tgtEl>
                                          <p:spTgt spid="23557">
                                            <p:txEl>
                                              <p:pRg st="2" end="2"/>
                                            </p:txEl>
                                          </p:spTgt>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nodeType="clickEffect">
                                  <p:stCondLst>
                                    <p:cond delay="0"/>
                                  </p:stCondLst>
                                  <p:childTnLst>
                                    <p:set>
                                      <p:cBhvr>
                                        <p:cTn id="54" dur="1" fill="hold">
                                          <p:stCondLst>
                                            <p:cond delay="0"/>
                                          </p:stCondLst>
                                        </p:cTn>
                                        <p:tgtEl>
                                          <p:spTgt spid="23557">
                                            <p:txEl>
                                              <p:pRg st="3" end="3"/>
                                            </p:txEl>
                                          </p:spTgt>
                                        </p:tgtEl>
                                        <p:attrNameLst>
                                          <p:attrName>style.visibility</p:attrName>
                                        </p:attrNameLst>
                                      </p:cBhvr>
                                      <p:to>
                                        <p:strVal val="visible"/>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1" presetClass="entr" presetSubtype="0" fill="hold" nodeType="clickEffect">
                                  <p:stCondLst>
                                    <p:cond delay="0"/>
                                  </p:stCondLst>
                                  <p:childTnLst>
                                    <p:set>
                                      <p:cBhvr>
                                        <p:cTn id="58" dur="1" fill="hold">
                                          <p:stCondLst>
                                            <p:cond delay="0"/>
                                          </p:stCondLst>
                                        </p:cTn>
                                        <p:tgtEl>
                                          <p:spTgt spid="23557">
                                            <p:txEl>
                                              <p:pRg st="4" end="4"/>
                                            </p:txEl>
                                          </p:spTgt>
                                        </p:tgtEl>
                                        <p:attrNameLst>
                                          <p:attrName>style.visibility</p:attrName>
                                        </p:attrNameLst>
                                      </p:cBhvr>
                                      <p:to>
                                        <p:strVal val="visible"/>
                                      </p:to>
                                    </p:set>
                                  </p:childTnLst>
                                </p:cTn>
                              </p:par>
                            </p:childTnLst>
                          </p:cTn>
                        </p:par>
                      </p:childTnLst>
                    </p:cTn>
                  </p:par>
                  <p:par>
                    <p:cTn id="59" fill="hold" nodeType="clickPar">
                      <p:stCondLst>
                        <p:cond delay="indefinite"/>
                      </p:stCondLst>
                      <p:childTnLst>
                        <p:par>
                          <p:cTn id="60" fill="hold" nodeType="withGroup">
                            <p:stCondLst>
                              <p:cond delay="0"/>
                            </p:stCondLst>
                            <p:childTnLst>
                              <p:par>
                                <p:cTn id="61" presetID="1" presetClass="entr" presetSubtype="0" fill="hold" nodeType="clickEffect">
                                  <p:stCondLst>
                                    <p:cond delay="0"/>
                                  </p:stCondLst>
                                  <p:childTnLst>
                                    <p:set>
                                      <p:cBhvr>
                                        <p:cTn id="62" dur="1" fill="hold">
                                          <p:stCondLst>
                                            <p:cond delay="0"/>
                                          </p:stCondLst>
                                        </p:cTn>
                                        <p:tgtEl>
                                          <p:spTgt spid="23557">
                                            <p:txEl>
                                              <p:pRg st="5" end="5"/>
                                            </p:txEl>
                                          </p:spTgt>
                                        </p:tgtEl>
                                        <p:attrNameLst>
                                          <p:attrName>style.visibility</p:attrName>
                                        </p:attrNameLst>
                                      </p:cBhvr>
                                      <p:to>
                                        <p:strVal val="visible"/>
                                      </p:to>
                                    </p:set>
                                  </p:childTnLst>
                                </p:cTn>
                              </p:par>
                            </p:childTnLst>
                          </p:cTn>
                        </p:par>
                      </p:childTnLst>
                    </p:cTn>
                  </p:par>
                  <p:par>
                    <p:cTn id="63" fill="hold" nodeType="clickPar">
                      <p:stCondLst>
                        <p:cond delay="indefinite"/>
                      </p:stCondLst>
                      <p:childTnLst>
                        <p:par>
                          <p:cTn id="64" fill="hold" nodeType="withGroup">
                            <p:stCondLst>
                              <p:cond delay="0"/>
                            </p:stCondLst>
                            <p:childTnLst>
                              <p:par>
                                <p:cTn id="65" presetID="1" presetClass="entr" presetSubtype="0" fill="hold" nodeType="clickEffect">
                                  <p:stCondLst>
                                    <p:cond delay="0"/>
                                  </p:stCondLst>
                                  <p:childTnLst>
                                    <p:set>
                                      <p:cBhvr>
                                        <p:cTn id="66" dur="1" fill="hold">
                                          <p:stCondLst>
                                            <p:cond delay="0"/>
                                          </p:stCondLst>
                                        </p:cTn>
                                        <p:tgtEl>
                                          <p:spTgt spid="23557">
                                            <p:txEl>
                                              <p:pRg st="6" end="6"/>
                                            </p:txEl>
                                          </p:spTgt>
                                        </p:tgtEl>
                                        <p:attrNameLst>
                                          <p:attrName>style.visibility</p:attrName>
                                        </p:attrNameLst>
                                      </p:cBhvr>
                                      <p:to>
                                        <p:strVal val="visible"/>
                                      </p:to>
                                    </p:set>
                                  </p:childTnLst>
                                </p:cTn>
                              </p:par>
                            </p:childTnLst>
                          </p:cTn>
                        </p:par>
                      </p:childTnLst>
                    </p:cTn>
                  </p:par>
                  <p:par>
                    <p:cTn id="67" fill="hold" nodeType="clickPar">
                      <p:stCondLst>
                        <p:cond delay="indefinite"/>
                      </p:stCondLst>
                      <p:childTnLst>
                        <p:par>
                          <p:cTn id="68" fill="hold" nodeType="withGroup">
                            <p:stCondLst>
                              <p:cond delay="0"/>
                            </p:stCondLst>
                            <p:childTnLst>
                              <p:par>
                                <p:cTn id="69" presetID="1" presetClass="entr" presetSubtype="0" fill="hold" nodeType="clickEffect">
                                  <p:stCondLst>
                                    <p:cond delay="0"/>
                                  </p:stCondLst>
                                  <p:childTnLst>
                                    <p:set>
                                      <p:cBhvr>
                                        <p:cTn id="70" dur="1" fill="hold">
                                          <p:stCondLst>
                                            <p:cond delay="0"/>
                                          </p:stCondLst>
                                        </p:cTn>
                                        <p:tgtEl>
                                          <p:spTgt spid="23557">
                                            <p:txEl>
                                              <p:pRg st="7" end="7"/>
                                            </p:txEl>
                                          </p:spTgt>
                                        </p:tgtEl>
                                        <p:attrNameLst>
                                          <p:attrName>style.visibility</p:attrName>
                                        </p:attrNameLst>
                                      </p:cBhvr>
                                      <p:to>
                                        <p:strVal val="visible"/>
                                      </p:to>
                                    </p:set>
                                  </p:childTnLst>
                                </p:cTn>
                              </p:par>
                            </p:childTnLst>
                          </p:cTn>
                        </p:par>
                      </p:childTnLst>
                    </p:cTn>
                  </p:par>
                  <p:par>
                    <p:cTn id="71" fill="hold" nodeType="clickPar">
                      <p:stCondLst>
                        <p:cond delay="indefinite"/>
                      </p:stCondLst>
                      <p:childTnLst>
                        <p:par>
                          <p:cTn id="72" fill="hold" nodeType="withGroup">
                            <p:stCondLst>
                              <p:cond delay="0"/>
                            </p:stCondLst>
                            <p:childTnLst>
                              <p:par>
                                <p:cTn id="73" presetID="1" presetClass="entr" presetSubtype="0" fill="hold" nodeType="clickEffect">
                                  <p:stCondLst>
                                    <p:cond delay="0"/>
                                  </p:stCondLst>
                                  <p:childTnLst>
                                    <p:set>
                                      <p:cBhvr>
                                        <p:cTn id="74" dur="1" fill="hold">
                                          <p:stCondLst>
                                            <p:cond delay="0"/>
                                          </p:stCondLst>
                                        </p:cTn>
                                        <p:tgtEl>
                                          <p:spTgt spid="2355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6"/>
          <p:cNvSpPr>
            <a:spLocks noGrp="1" noChangeArrowheads="1"/>
          </p:cNvSpPr>
          <p:nvPr>
            <p:ph type="title"/>
          </p:nvPr>
        </p:nvSpPr>
        <p:spPr>
          <a:xfrm>
            <a:off x="1743076" y="-76200"/>
            <a:ext cx="7477125" cy="838200"/>
          </a:xfrm>
        </p:spPr>
        <p:txBody>
          <a:bodyPr/>
          <a:lstStyle/>
          <a:p>
            <a:pPr eaLnBrk="1" hangingPunct="1">
              <a:defRPr/>
            </a:pPr>
            <a:r>
              <a:rPr lang="en-US" altLang="en-US" smtClean="0">
                <a:ea typeface="ＭＳ Ｐゴシック" panose="020B0600070205080204" pitchFamily="34" charset="-128"/>
              </a:rPr>
              <a:t>Tone: “A Gift in His Shoes”</a:t>
            </a:r>
          </a:p>
        </p:txBody>
      </p:sp>
      <p:sp>
        <p:nvSpPr>
          <p:cNvPr id="13315" name="Rectangle 7"/>
          <p:cNvSpPr>
            <a:spLocks noGrp="1" noChangeArrowheads="1"/>
          </p:cNvSpPr>
          <p:nvPr>
            <p:ph type="body" idx="1"/>
          </p:nvPr>
        </p:nvSpPr>
        <p:spPr>
          <a:xfrm>
            <a:off x="1524000" y="685800"/>
            <a:ext cx="7386638" cy="3278188"/>
          </a:xfrm>
        </p:spPr>
        <p:txBody>
          <a:bodyPr/>
          <a:lstStyle/>
          <a:p>
            <a:pPr eaLnBrk="1" hangingPunct="1">
              <a:lnSpc>
                <a:spcPct val="80000"/>
              </a:lnSpc>
              <a:defRPr/>
            </a:pPr>
            <a:r>
              <a:rPr lang="en-US" altLang="en-US" sz="900">
                <a:ea typeface="ＭＳ Ｐゴシック" panose="020B0600070205080204" pitchFamily="34" charset="-128"/>
              </a:rPr>
              <a:t>	</a:t>
            </a:r>
            <a:r>
              <a:rPr lang="en-US" altLang="en-US" sz="2800" b="1">
                <a:ea typeface="ＭＳ Ｐゴシック" panose="020B0600070205080204" pitchFamily="34" charset="-128"/>
              </a:rPr>
              <a:t>Donovan and Larry were early for baseball practice.  They decided to run up and down the bleachers to exercise before the rest of the team arrived.</a:t>
            </a:r>
          </a:p>
          <a:p>
            <a:pPr eaLnBrk="1" hangingPunct="1">
              <a:lnSpc>
                <a:spcPct val="80000"/>
              </a:lnSpc>
              <a:buFontTx/>
              <a:buNone/>
              <a:defRPr/>
            </a:pPr>
            <a:r>
              <a:rPr lang="en-US" altLang="en-US" sz="2800" b="1">
                <a:ea typeface="ＭＳ Ｐゴシック" panose="020B0600070205080204" pitchFamily="34" charset="-128"/>
              </a:rPr>
              <a:t>	     Larry was first to the top.  He whispered to Donovan, “Look over there.”  He pointed to a man sleeping on the highest, narrow bench of the bleachers.  His pants and shirt were faded, worn, and too large for his thin frame.  One big toe stuck out of a huge hole in his sock.  His scraped-up shoes sat a few feet away.</a:t>
            </a:r>
          </a:p>
          <a:p>
            <a:pPr eaLnBrk="1" hangingPunct="1">
              <a:lnSpc>
                <a:spcPct val="80000"/>
              </a:lnSpc>
              <a:buFontTx/>
              <a:buNone/>
              <a:defRPr/>
            </a:pPr>
            <a:r>
              <a:rPr lang="en-US" altLang="en-US" sz="2800" b="1">
                <a:ea typeface="ＭＳ Ｐゴシック" panose="020B0600070205080204" pitchFamily="34" charset="-128"/>
              </a:rPr>
              <a:t>	     Donovan whispered, “We should help him out.  Let’s hide something good in his shoes.  Then, when he wakes up, he will have a nice surprise.”</a:t>
            </a:r>
          </a:p>
        </p:txBody>
      </p:sp>
    </p:spTree>
    <p:extLst>
      <p:ext uri="{BB962C8B-B14F-4D97-AF65-F5344CB8AC3E}">
        <p14:creationId xmlns:p14="http://schemas.microsoft.com/office/powerpoint/2010/main" val="2728257922"/>
      </p:ext>
    </p:extLst>
  </p:cSld>
  <p:clrMapOvr>
    <a:masterClrMapping/>
  </p:clrMapOvr>
  <p:transition spd="slow"/>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
          <p:cNvSpPr>
            <a:spLocks noGrp="1" noChangeArrowheads="1"/>
          </p:cNvSpPr>
          <p:nvPr>
            <p:ph type="body" idx="1"/>
          </p:nvPr>
        </p:nvSpPr>
        <p:spPr>
          <a:xfrm>
            <a:off x="1787525" y="609600"/>
            <a:ext cx="7386638" cy="5486400"/>
          </a:xfrm>
        </p:spPr>
        <p:txBody>
          <a:bodyPr/>
          <a:lstStyle/>
          <a:p>
            <a:pPr marL="609600" indent="-609600" eaLnBrk="1" hangingPunct="1">
              <a:buNone/>
              <a:defRPr/>
            </a:pPr>
            <a:r>
              <a:rPr lang="en-US" altLang="en-US" smtClean="0">
                <a:ea typeface="ＭＳ Ｐゴシック" panose="020B0600070205080204" pitchFamily="34" charset="-128"/>
              </a:rPr>
              <a:t>How would you describe the tone [attitude] of this author?</a:t>
            </a:r>
          </a:p>
          <a:p>
            <a:pPr marL="609600" indent="-609600" eaLnBrk="1" hangingPunct="1">
              <a:buFontTx/>
              <a:buAutoNum type="alphaLcPeriod"/>
              <a:defRPr/>
            </a:pPr>
            <a:r>
              <a:rPr lang="en-US" altLang="en-US" smtClean="0">
                <a:ea typeface="ＭＳ Ｐゴシック" panose="020B0600070205080204" pitchFamily="34" charset="-128"/>
              </a:rPr>
              <a:t>Angry</a:t>
            </a:r>
          </a:p>
          <a:p>
            <a:pPr marL="609600" indent="-609600" eaLnBrk="1" hangingPunct="1">
              <a:buFontTx/>
              <a:buAutoNum type="alphaLcPeriod"/>
              <a:defRPr/>
            </a:pPr>
            <a:r>
              <a:rPr lang="en-US" altLang="en-US" smtClean="0">
                <a:ea typeface="ＭＳ Ｐゴシック" panose="020B0600070205080204" pitchFamily="34" charset="-128"/>
              </a:rPr>
              <a:t>Detached</a:t>
            </a:r>
          </a:p>
          <a:p>
            <a:pPr marL="609600" indent="-609600" eaLnBrk="1" hangingPunct="1">
              <a:buFontTx/>
              <a:buAutoNum type="alphaLcPeriod"/>
              <a:defRPr/>
            </a:pPr>
            <a:r>
              <a:rPr lang="en-US" altLang="en-US" smtClean="0">
                <a:ea typeface="ＭＳ Ｐゴシック" panose="020B0600070205080204" pitchFamily="34" charset="-128"/>
              </a:rPr>
              <a:t>Sympathetic</a:t>
            </a:r>
          </a:p>
          <a:p>
            <a:pPr marL="609600" indent="-609600" eaLnBrk="1" hangingPunct="1">
              <a:buNone/>
              <a:defRPr/>
            </a:pPr>
            <a:endParaRPr lang="en-US" altLang="en-US" smtClean="0">
              <a:ea typeface="ＭＳ Ｐゴシック" panose="020B0600070205080204" pitchFamily="34" charset="-128"/>
            </a:endParaRPr>
          </a:p>
          <a:p>
            <a:pPr marL="609600" indent="-609600" eaLnBrk="1" hangingPunct="1">
              <a:buNone/>
              <a:defRPr/>
            </a:pPr>
            <a:r>
              <a:rPr lang="en-US" altLang="en-US" smtClean="0">
                <a:ea typeface="ＭＳ Ｐゴシック" panose="020B0600070205080204" pitchFamily="34" charset="-128"/>
              </a:rPr>
              <a:t>Evidence:</a:t>
            </a:r>
          </a:p>
          <a:p>
            <a:pPr marL="609600" indent="-609600" eaLnBrk="1" hangingPunct="1">
              <a:defRPr/>
            </a:pPr>
            <a:endParaRPr lang="en-US" altLang="en-US" smtClean="0">
              <a:ea typeface="ＭＳ Ｐゴシック" panose="020B0600070205080204" pitchFamily="34" charset="-128"/>
            </a:endParaRPr>
          </a:p>
        </p:txBody>
      </p:sp>
    </p:spTree>
    <p:extLst>
      <p:ext uri="{BB962C8B-B14F-4D97-AF65-F5344CB8AC3E}">
        <p14:creationId xmlns:p14="http://schemas.microsoft.com/office/powerpoint/2010/main" val="2273741923"/>
      </p:ext>
    </p:extLst>
  </p:cSld>
  <p:clrMapOvr>
    <a:masterClrMapping/>
  </p:clrMapOvr>
  <p:transition spd="slow"/>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1743076" y="76200"/>
            <a:ext cx="7477125" cy="687388"/>
          </a:xfrm>
        </p:spPr>
        <p:txBody>
          <a:bodyPr/>
          <a:lstStyle/>
          <a:p>
            <a:pPr eaLnBrk="1" hangingPunct="1">
              <a:defRPr/>
            </a:pPr>
            <a:r>
              <a:rPr lang="en-US" altLang="en-US" sz="3600" b="1">
                <a:ea typeface="ＭＳ Ｐゴシック" panose="020B0600070205080204" pitchFamily="34" charset="-128"/>
              </a:rPr>
              <a:t>Tone: Where Can They Stay?</a:t>
            </a:r>
          </a:p>
        </p:txBody>
      </p:sp>
      <p:sp>
        <p:nvSpPr>
          <p:cNvPr id="15363" name="Rectangle 3"/>
          <p:cNvSpPr>
            <a:spLocks noGrp="1" noChangeArrowheads="1"/>
          </p:cNvSpPr>
          <p:nvPr>
            <p:ph type="body" idx="1"/>
          </p:nvPr>
        </p:nvSpPr>
        <p:spPr>
          <a:xfrm>
            <a:off x="1524001" y="762000"/>
            <a:ext cx="7650163" cy="4497388"/>
          </a:xfrm>
        </p:spPr>
        <p:txBody>
          <a:bodyPr/>
          <a:lstStyle/>
          <a:p>
            <a:pPr eaLnBrk="1" hangingPunct="1">
              <a:lnSpc>
                <a:spcPct val="80000"/>
              </a:lnSpc>
              <a:buFontTx/>
              <a:buNone/>
              <a:defRPr/>
            </a:pPr>
            <a:r>
              <a:rPr lang="en-US" altLang="en-US" sz="800">
                <a:ea typeface="ＭＳ Ｐゴシック" panose="020B0600070205080204" pitchFamily="34" charset="-128"/>
              </a:rPr>
              <a:t>                           </a:t>
            </a:r>
            <a:r>
              <a:rPr lang="en-US" altLang="en-US" sz="2800">
                <a:ea typeface="ＭＳ Ｐゴシック" panose="020B0600070205080204" pitchFamily="34" charset="-128"/>
              </a:rPr>
              <a:t>About three million people have to look for a place to sleep at night.  Some homeless people have jobs but do not earn nearly enough money for both food and shelter.  Some become homeless because they have an unfortunate accident or lose their job. They do not have any back-up resources to make it through the hard times. </a:t>
            </a:r>
          </a:p>
          <a:p>
            <a:pPr eaLnBrk="1" hangingPunct="1">
              <a:lnSpc>
                <a:spcPct val="80000"/>
              </a:lnSpc>
              <a:buFontTx/>
              <a:buNone/>
              <a:defRPr/>
            </a:pPr>
            <a:r>
              <a:rPr lang="en-US" altLang="en-US" sz="2800">
                <a:ea typeface="ＭＳ Ｐゴシック" panose="020B0600070205080204" pitchFamily="34" charset="-128"/>
              </a:rPr>
              <a:t>	     The homeless face terrible problems. Many become victims of violence.  Serious health problems may begin because they are exposed to bad weather and unclean conditions.  Homeless children may miss the chance to go to school.  Worst of all, some cities pass laws that make it even harder on the homeless.</a:t>
            </a:r>
          </a:p>
          <a:p>
            <a:pPr eaLnBrk="1" hangingPunct="1">
              <a:lnSpc>
                <a:spcPct val="80000"/>
              </a:lnSpc>
              <a:defRPr/>
            </a:pPr>
            <a:endParaRPr lang="en-US" altLang="en-US" sz="2800">
              <a:ea typeface="ＭＳ Ｐゴシック" panose="020B0600070205080204" pitchFamily="34" charset="-128"/>
            </a:endParaRPr>
          </a:p>
        </p:txBody>
      </p:sp>
    </p:spTree>
    <p:extLst>
      <p:ext uri="{BB962C8B-B14F-4D97-AF65-F5344CB8AC3E}">
        <p14:creationId xmlns:p14="http://schemas.microsoft.com/office/powerpoint/2010/main" val="4210485815"/>
      </p:ext>
    </p:extLst>
  </p:cSld>
  <p:clrMapOvr>
    <a:masterClrMapping/>
  </p:clrMapOvr>
  <p:transition spd="slow"/>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
          <p:cNvSpPr>
            <a:spLocks noGrp="1" noChangeArrowheads="1"/>
          </p:cNvSpPr>
          <p:nvPr>
            <p:ph type="body" idx="1"/>
          </p:nvPr>
        </p:nvSpPr>
        <p:spPr>
          <a:xfrm>
            <a:off x="1787525" y="838200"/>
            <a:ext cx="7386638" cy="5257800"/>
          </a:xfrm>
        </p:spPr>
        <p:txBody>
          <a:bodyPr/>
          <a:lstStyle/>
          <a:p>
            <a:pPr marL="609600" indent="-609600" eaLnBrk="1" hangingPunct="1">
              <a:buNone/>
              <a:defRPr/>
            </a:pPr>
            <a:r>
              <a:rPr lang="en-US" altLang="en-US" smtClean="0">
                <a:ea typeface="ＭＳ Ｐゴシック" panose="020B0600070205080204" pitchFamily="34" charset="-128"/>
              </a:rPr>
              <a:t>How would you describe the tone [attitude] of this author?</a:t>
            </a:r>
          </a:p>
          <a:p>
            <a:pPr marL="609600" indent="-609600" eaLnBrk="1" hangingPunct="1">
              <a:buFontTx/>
              <a:buAutoNum type="alphaLcPeriod"/>
              <a:defRPr/>
            </a:pPr>
            <a:r>
              <a:rPr lang="en-US" altLang="en-US" smtClean="0">
                <a:ea typeface="ＭＳ Ｐゴシック" panose="020B0600070205080204" pitchFamily="34" charset="-128"/>
              </a:rPr>
              <a:t>Disgruntled</a:t>
            </a:r>
          </a:p>
          <a:p>
            <a:pPr marL="609600" indent="-609600" eaLnBrk="1" hangingPunct="1">
              <a:buFontTx/>
              <a:buAutoNum type="alphaLcPeriod"/>
              <a:defRPr/>
            </a:pPr>
            <a:r>
              <a:rPr lang="en-US" altLang="en-US" smtClean="0">
                <a:ea typeface="ＭＳ Ｐゴシック" panose="020B0600070205080204" pitchFamily="34" charset="-128"/>
              </a:rPr>
              <a:t>Nonchalant</a:t>
            </a:r>
          </a:p>
          <a:p>
            <a:pPr marL="609600" indent="-609600" eaLnBrk="1" hangingPunct="1">
              <a:buFontTx/>
              <a:buAutoNum type="alphaLcPeriod"/>
              <a:defRPr/>
            </a:pPr>
            <a:r>
              <a:rPr lang="en-US" altLang="en-US" smtClean="0">
                <a:ea typeface="ＭＳ Ｐゴシック" panose="020B0600070205080204" pitchFamily="34" charset="-128"/>
              </a:rPr>
              <a:t>Serious</a:t>
            </a:r>
          </a:p>
          <a:p>
            <a:pPr marL="609600" indent="-609600" eaLnBrk="1" hangingPunct="1">
              <a:buNone/>
              <a:defRPr/>
            </a:pPr>
            <a:endParaRPr lang="en-US" altLang="en-US" smtClean="0">
              <a:ea typeface="ＭＳ Ｐゴシック" panose="020B0600070205080204" pitchFamily="34" charset="-128"/>
            </a:endParaRPr>
          </a:p>
          <a:p>
            <a:pPr marL="609600" indent="-609600" eaLnBrk="1" hangingPunct="1">
              <a:buNone/>
              <a:defRPr/>
            </a:pPr>
            <a:r>
              <a:rPr lang="en-US" altLang="en-US" smtClean="0">
                <a:ea typeface="ＭＳ Ｐゴシック" panose="020B0600070205080204" pitchFamily="34" charset="-128"/>
              </a:rPr>
              <a:t>Evidence:</a:t>
            </a:r>
          </a:p>
          <a:p>
            <a:pPr marL="609600" indent="-609600" eaLnBrk="1" hangingPunct="1">
              <a:buNone/>
              <a:defRPr/>
            </a:pPr>
            <a:endParaRPr lang="en-US" altLang="en-US" smtClean="0">
              <a:ea typeface="ＭＳ Ｐゴシック" panose="020B0600070205080204" pitchFamily="34" charset="-128"/>
            </a:endParaRPr>
          </a:p>
        </p:txBody>
      </p:sp>
    </p:spTree>
    <p:extLst>
      <p:ext uri="{BB962C8B-B14F-4D97-AF65-F5344CB8AC3E}">
        <p14:creationId xmlns:p14="http://schemas.microsoft.com/office/powerpoint/2010/main" val="3320849561"/>
      </p:ext>
    </p:extLst>
  </p:cSld>
  <p:clrMapOvr>
    <a:masterClrMapping/>
  </p:clrMapOvr>
  <p:transition spd="slow"/>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
          <p:cNvSpPr>
            <a:spLocks noGrp="1" noChangeArrowheads="1"/>
          </p:cNvSpPr>
          <p:nvPr>
            <p:ph type="body" idx="1"/>
          </p:nvPr>
        </p:nvSpPr>
        <p:spPr>
          <a:xfrm>
            <a:off x="1909764" y="2209800"/>
            <a:ext cx="7386637" cy="4343400"/>
          </a:xfrm>
        </p:spPr>
        <p:txBody>
          <a:bodyPr/>
          <a:lstStyle/>
          <a:p>
            <a:pPr eaLnBrk="1" hangingPunct="1">
              <a:defRPr/>
            </a:pPr>
            <a:r>
              <a:rPr lang="en-US" altLang="en-US" sz="4400" b="1">
                <a:latin typeface="Calibri" panose="020F0502020204030204" pitchFamily="34" charset="0"/>
                <a:ea typeface="ＭＳ Ｐゴシック" panose="020B0600070205080204" pitchFamily="34" charset="-128"/>
              </a:rPr>
              <a:t>Mood is the overall atmosphere of a piece of literature</a:t>
            </a:r>
          </a:p>
          <a:p>
            <a:pPr eaLnBrk="1" hangingPunct="1">
              <a:defRPr/>
            </a:pPr>
            <a:r>
              <a:rPr lang="en-US" altLang="en-US" sz="4400" b="1">
                <a:latin typeface="Calibri" panose="020F0502020204030204" pitchFamily="34" charset="0"/>
                <a:ea typeface="ＭＳ Ｐゴシック" panose="020B0600070205080204" pitchFamily="34" charset="-128"/>
              </a:rPr>
              <a:t>The mood is created by the setting, the characters,  and their actions</a:t>
            </a:r>
          </a:p>
        </p:txBody>
      </p:sp>
      <p:sp>
        <p:nvSpPr>
          <p:cNvPr id="43011" name="WordArt 5"/>
          <p:cNvSpPr>
            <a:spLocks noChangeArrowheads="1" noChangeShapeType="1" noTextEdit="1"/>
          </p:cNvSpPr>
          <p:nvPr/>
        </p:nvSpPr>
        <p:spPr bwMode="auto">
          <a:xfrm>
            <a:off x="2895600" y="381000"/>
            <a:ext cx="4800600" cy="11430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defTabSz="914400" eaLnBrk="0" fontAlgn="base" hangingPunct="0">
              <a:spcBef>
                <a:spcPct val="0"/>
              </a:spcBef>
              <a:spcAft>
                <a:spcPct val="0"/>
              </a:spcAft>
            </a:pPr>
            <a:r>
              <a:rPr lang="en-US" sz="3600" kern="10">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panose="020B0806030902050204" pitchFamily="34" charset="0"/>
              </a:rPr>
              <a:t>MOOD</a:t>
            </a:r>
          </a:p>
        </p:txBody>
      </p:sp>
    </p:spTree>
    <p:extLst>
      <p:ext uri="{BB962C8B-B14F-4D97-AF65-F5344CB8AC3E}">
        <p14:creationId xmlns:p14="http://schemas.microsoft.com/office/powerpoint/2010/main" val="4202205163"/>
      </p:ext>
    </p:extLst>
  </p:cSld>
  <p:clrMapOvr>
    <a:masterClrMapping/>
  </p:clrMapOvr>
  <p:transition spd="slow"/>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defRPr/>
            </a:pPr>
            <a:r>
              <a:rPr lang="en-US" altLang="en-US" sz="4800">
                <a:ea typeface="ＭＳ Ｐゴシック" panose="020B0600070205080204" pitchFamily="34" charset="-128"/>
              </a:rPr>
              <a:t>DESCRIBING MOOD</a:t>
            </a:r>
          </a:p>
        </p:txBody>
      </p:sp>
      <p:sp>
        <p:nvSpPr>
          <p:cNvPr id="18435" name="Rectangle 3"/>
          <p:cNvSpPr>
            <a:spLocks noGrp="1" noChangeArrowheads="1"/>
          </p:cNvSpPr>
          <p:nvPr>
            <p:ph type="body" idx="1"/>
          </p:nvPr>
        </p:nvSpPr>
        <p:spPr/>
        <p:txBody>
          <a:bodyPr/>
          <a:lstStyle/>
          <a:p>
            <a:pPr eaLnBrk="1" hangingPunct="1">
              <a:defRPr/>
            </a:pPr>
            <a:r>
              <a:rPr lang="en-US" altLang="en-US" smtClean="0">
                <a:ea typeface="ＭＳ Ｐゴシック" panose="020B0600070205080204" pitchFamily="34" charset="-128"/>
              </a:rPr>
              <a:t>Adjectives describe Mood</a:t>
            </a:r>
          </a:p>
          <a:p>
            <a:pPr eaLnBrk="1" hangingPunct="1">
              <a:defRPr/>
            </a:pPr>
            <a:r>
              <a:rPr lang="en-US" altLang="en-US" smtClean="0">
                <a:ea typeface="ＭＳ Ｐゴシック" panose="020B0600070205080204" pitchFamily="34" charset="-128"/>
              </a:rPr>
              <a:t>Remember that you are NOT describing the way the person feels</a:t>
            </a:r>
          </a:p>
          <a:p>
            <a:pPr eaLnBrk="1" hangingPunct="1">
              <a:defRPr/>
            </a:pPr>
            <a:r>
              <a:rPr lang="en-US" altLang="en-US" smtClean="0">
                <a:ea typeface="ＭＳ Ｐゴシック" panose="020B0600070205080204" pitchFamily="34" charset="-128"/>
              </a:rPr>
              <a:t>Like tone, mood words can be either positive or negative</a:t>
            </a:r>
          </a:p>
          <a:p>
            <a:pPr eaLnBrk="1" hangingPunct="1">
              <a:defRPr/>
            </a:pPr>
            <a:r>
              <a:rPr lang="en-US" altLang="en-US" smtClean="0">
                <a:ea typeface="ＭＳ Ｐゴシック" panose="020B0600070205080204" pitchFamily="34" charset="-128"/>
              </a:rPr>
              <a:t>Examples: relaxed, cozy, romantic, gloomy, frightening, somber</a:t>
            </a:r>
          </a:p>
        </p:txBody>
      </p:sp>
    </p:spTree>
    <p:extLst>
      <p:ext uri="{BB962C8B-B14F-4D97-AF65-F5344CB8AC3E}">
        <p14:creationId xmlns:p14="http://schemas.microsoft.com/office/powerpoint/2010/main" val="649820955"/>
      </p:ext>
    </p:extLst>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85011" y="685800"/>
            <a:ext cx="4514321" cy="668867"/>
          </a:xfrm>
        </p:spPr>
        <p:txBody>
          <a:bodyPr>
            <a:noAutofit/>
          </a:bodyPr>
          <a:lstStyle/>
          <a:p>
            <a:r>
              <a:rPr lang="en-US" sz="4000" b="1" dirty="0" smtClean="0"/>
              <a:t>Notes section </a:t>
            </a:r>
            <a:endParaRPr lang="en-US" sz="4000" b="1" dirty="0"/>
          </a:p>
        </p:txBody>
      </p:sp>
      <p:sp>
        <p:nvSpPr>
          <p:cNvPr id="3" name="Content Placeholder 2"/>
          <p:cNvSpPr>
            <a:spLocks noGrp="1"/>
          </p:cNvSpPr>
          <p:nvPr>
            <p:ph idx="1"/>
          </p:nvPr>
        </p:nvSpPr>
        <p:spPr>
          <a:xfrm>
            <a:off x="125412" y="287867"/>
            <a:ext cx="5943601" cy="5706533"/>
          </a:xfrm>
        </p:spPr>
        <p:txBody>
          <a:bodyPr>
            <a:normAutofit/>
          </a:bodyPr>
          <a:lstStyle/>
          <a:p>
            <a:pPr marL="457200" indent="-457200">
              <a:buFont typeface="+mj-lt"/>
              <a:buAutoNum type="arabicParenR"/>
            </a:pPr>
            <a:r>
              <a:rPr lang="en-US" sz="2400" b="1" dirty="0" smtClean="0"/>
              <a:t>Title the page Monkey’s Paw</a:t>
            </a:r>
          </a:p>
          <a:p>
            <a:pPr marL="457200" indent="-457200">
              <a:buFont typeface="+mj-lt"/>
              <a:buAutoNum type="arabicParenR"/>
            </a:pPr>
            <a:r>
              <a:rPr lang="en-US" sz="2400" b="1" dirty="0" smtClean="0"/>
              <a:t>Next line put vocabulary words.</a:t>
            </a:r>
          </a:p>
          <a:p>
            <a:pPr marL="457200" indent="-457200">
              <a:buFont typeface="+mj-lt"/>
              <a:buAutoNum type="arabicParenR"/>
            </a:pPr>
            <a:r>
              <a:rPr lang="en-US" sz="2400" b="1" dirty="0" smtClean="0"/>
              <a:t>You will pick 5 words from the list.</a:t>
            </a:r>
          </a:p>
          <a:p>
            <a:pPr marL="457200" indent="-457200">
              <a:buFont typeface="+mj-lt"/>
              <a:buAutoNum type="arabicParenR"/>
            </a:pPr>
            <a:r>
              <a:rPr lang="en-US" sz="2400" b="1" dirty="0" smtClean="0"/>
              <a:t>Each word you will create a square with 4 boxes in it and must write: </a:t>
            </a:r>
          </a:p>
          <a:p>
            <a:pPr marL="0" indent="0">
              <a:buNone/>
            </a:pPr>
            <a:r>
              <a:rPr lang="en-US" sz="2400" b="1" dirty="0" smtClean="0"/>
              <a:t>1. synonyms</a:t>
            </a:r>
          </a:p>
          <a:p>
            <a:pPr marL="0" indent="0">
              <a:buNone/>
            </a:pPr>
            <a:r>
              <a:rPr lang="en-US" sz="2400" b="1" dirty="0" smtClean="0"/>
              <a:t>2.  definition in your own words with the part of speech</a:t>
            </a:r>
          </a:p>
          <a:p>
            <a:pPr marL="0" indent="0">
              <a:buNone/>
            </a:pPr>
            <a:r>
              <a:rPr lang="en-US" sz="2400" b="1" dirty="0" smtClean="0"/>
              <a:t>3. Original sentence</a:t>
            </a:r>
          </a:p>
          <a:p>
            <a:pPr marL="0" indent="0">
              <a:buNone/>
            </a:pPr>
            <a:r>
              <a:rPr lang="en-US" sz="2400" b="1" dirty="0" smtClean="0"/>
              <a:t>4. Image to represent the word</a:t>
            </a:r>
            <a:endParaRPr lang="en-US" sz="2400" b="1" dirty="0"/>
          </a:p>
        </p:txBody>
      </p:sp>
      <p:sp>
        <p:nvSpPr>
          <p:cNvPr id="4" name="Text Placeholder 3"/>
          <p:cNvSpPr>
            <a:spLocks noGrp="1"/>
          </p:cNvSpPr>
          <p:nvPr>
            <p:ph type="body" sz="half" idx="2"/>
          </p:nvPr>
        </p:nvSpPr>
        <p:spPr>
          <a:xfrm>
            <a:off x="14014449" y="5816599"/>
            <a:ext cx="3657600" cy="2091267"/>
          </a:xfrm>
        </p:spPr>
        <p:txBody>
          <a:bodyPr/>
          <a:lstStyle/>
          <a:p>
            <a:endParaRPr lang="en-US" dirty="0"/>
          </a:p>
        </p:txBody>
      </p:sp>
      <p:pic>
        <p:nvPicPr>
          <p:cNvPr id="1026" name="Picture 2" descr="Image result for vocabulary 4 box"/>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69013" y="1473199"/>
            <a:ext cx="5970587" cy="48090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223265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defRPr/>
            </a:pPr>
            <a:r>
              <a:rPr lang="en-US" altLang="en-US" smtClean="0">
                <a:ea typeface="ＭＳ Ｐゴシック" panose="020B0600070205080204" pitchFamily="34" charset="-128"/>
              </a:rPr>
              <a:t>Mood</a:t>
            </a:r>
          </a:p>
        </p:txBody>
      </p:sp>
      <p:sp>
        <p:nvSpPr>
          <p:cNvPr id="19459" name="Rectangle 3"/>
          <p:cNvSpPr>
            <a:spLocks noGrp="1" noChangeArrowheads="1"/>
          </p:cNvSpPr>
          <p:nvPr>
            <p:ph type="body" idx="1"/>
          </p:nvPr>
        </p:nvSpPr>
        <p:spPr/>
        <p:txBody>
          <a:bodyPr/>
          <a:lstStyle/>
          <a:p>
            <a:pPr eaLnBrk="1" hangingPunct="1">
              <a:buFontTx/>
              <a:buNone/>
              <a:defRPr/>
            </a:pPr>
            <a:r>
              <a:rPr lang="en-US" altLang="en-US" smtClean="0">
                <a:ea typeface="ＭＳ Ｐゴシック" panose="020B0600070205080204" pitchFamily="34" charset="-128"/>
              </a:rPr>
              <a:t>	Identifying the mood of a piece of writing will depend on the number of descriptive words you know to answer the question: How did this paragraph, this passage, this story make the character or make you feel?</a:t>
            </a:r>
          </a:p>
          <a:p>
            <a:pPr eaLnBrk="1" hangingPunct="1">
              <a:defRPr/>
            </a:pPr>
            <a:endParaRPr lang="en-US" altLang="en-US" smtClean="0">
              <a:ea typeface="ＭＳ Ｐゴシック" panose="020B0600070205080204" pitchFamily="34" charset="-128"/>
            </a:endParaRPr>
          </a:p>
        </p:txBody>
      </p:sp>
    </p:spTree>
    <p:extLst>
      <p:ext uri="{BB962C8B-B14F-4D97-AF65-F5344CB8AC3E}">
        <p14:creationId xmlns:p14="http://schemas.microsoft.com/office/powerpoint/2010/main" val="3617104544"/>
      </p:ext>
    </p:extLst>
  </p:cSld>
  <p:clrMapOvr>
    <a:masterClrMapping/>
  </p:clrMapOvr>
  <p:transition spd="slow"/>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1600201" y="152400"/>
            <a:ext cx="8162925" cy="1143000"/>
          </a:xfrm>
        </p:spPr>
        <p:txBody>
          <a:bodyPr/>
          <a:lstStyle/>
          <a:p>
            <a:pPr eaLnBrk="1" hangingPunct="1">
              <a:defRPr/>
            </a:pPr>
            <a:r>
              <a:rPr lang="en-US" altLang="en-US" smtClean="0">
                <a:ea typeface="ＭＳ Ｐゴシック" panose="020B0600070205080204" pitchFamily="34" charset="-128"/>
              </a:rPr>
              <a:t>What is the mood of this picture?</a:t>
            </a:r>
          </a:p>
        </p:txBody>
      </p:sp>
      <p:pic>
        <p:nvPicPr>
          <p:cNvPr id="46083" name="Picture 4"/>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1600200" y="1219200"/>
            <a:ext cx="7696200" cy="5562600"/>
          </a:xfrm>
        </p:spPr>
      </p:pic>
    </p:spTree>
    <p:extLst>
      <p:ext uri="{BB962C8B-B14F-4D97-AF65-F5344CB8AC3E}">
        <p14:creationId xmlns:p14="http://schemas.microsoft.com/office/powerpoint/2010/main" val="272070694"/>
      </p:ext>
    </p:extLst>
  </p:cSld>
  <p:clrMapOvr>
    <a:masterClrMapping/>
  </p:clrMapOvr>
  <p:transition spd="slow"/>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3"/>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1524000" y="0"/>
            <a:ext cx="7615238" cy="6858000"/>
          </a:xfrm>
        </p:spPr>
      </p:pic>
    </p:spTree>
    <p:extLst>
      <p:ext uri="{BB962C8B-B14F-4D97-AF65-F5344CB8AC3E}">
        <p14:creationId xmlns:p14="http://schemas.microsoft.com/office/powerpoint/2010/main" val="1248540013"/>
      </p:ext>
    </p:extLst>
  </p:cSld>
  <p:clrMapOvr>
    <a:masterClrMapping/>
  </p:clrMapOvr>
  <p:transition spd="slow"/>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3"/>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1524001" y="0"/>
            <a:ext cx="7650163" cy="6858000"/>
          </a:xfrm>
        </p:spPr>
      </p:pic>
    </p:spTree>
    <p:extLst>
      <p:ext uri="{BB962C8B-B14F-4D97-AF65-F5344CB8AC3E}">
        <p14:creationId xmlns:p14="http://schemas.microsoft.com/office/powerpoint/2010/main" val="2573057854"/>
      </p:ext>
    </p:extLst>
  </p:cSld>
  <p:clrMapOvr>
    <a:masterClrMapping/>
  </p:clrMapOvr>
  <p:transition spd="slow"/>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3"/>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1524000" y="0"/>
            <a:ext cx="7772400" cy="6858000"/>
          </a:xfrm>
        </p:spPr>
      </p:pic>
    </p:spTree>
    <p:extLst>
      <p:ext uri="{BB962C8B-B14F-4D97-AF65-F5344CB8AC3E}">
        <p14:creationId xmlns:p14="http://schemas.microsoft.com/office/powerpoint/2010/main" val="2001603050"/>
      </p:ext>
    </p:extLst>
  </p:cSld>
  <p:clrMapOvr>
    <a:masterClrMapping/>
  </p:clrMapOvr>
  <p:transition spd="slow"/>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defRPr/>
            </a:pPr>
            <a:r>
              <a:rPr lang="en-US" altLang="en-US" smtClean="0">
                <a:ea typeface="ＭＳ Ｐゴシック" panose="020B0600070205080204" pitchFamily="34" charset="-128"/>
              </a:rPr>
              <a:t>Mood: Example</a:t>
            </a:r>
          </a:p>
        </p:txBody>
      </p:sp>
      <p:sp>
        <p:nvSpPr>
          <p:cNvPr id="24579" name="Rectangle 3"/>
          <p:cNvSpPr>
            <a:spLocks noGrp="1" noChangeArrowheads="1"/>
          </p:cNvSpPr>
          <p:nvPr>
            <p:ph type="body" idx="1"/>
          </p:nvPr>
        </p:nvSpPr>
        <p:spPr/>
        <p:txBody>
          <a:bodyPr/>
          <a:lstStyle/>
          <a:p>
            <a:pPr eaLnBrk="1" hangingPunct="1">
              <a:lnSpc>
                <a:spcPct val="90000"/>
              </a:lnSpc>
              <a:buFontTx/>
              <a:buNone/>
              <a:defRPr/>
            </a:pPr>
            <a:r>
              <a:rPr lang="en-US" altLang="en-US" sz="2500">
                <a:ea typeface="ＭＳ Ｐゴシック" panose="020B0600070205080204" pitchFamily="34" charset="-128"/>
              </a:rPr>
              <a:t>      During the holidays, my mother's house glittered with decorations and hummed with preparations. We ate cookies and drank cider while we helped her wrap bright packages and trim the tree. We felt warm and excited, listening to Christmas carols and even singing along sometimes. We would tease each other about our terrible voices and then sing even louder. </a:t>
            </a:r>
          </a:p>
          <a:p>
            <a:pPr eaLnBrk="1" hangingPunct="1">
              <a:lnSpc>
                <a:spcPct val="90000"/>
              </a:lnSpc>
              <a:buFontTx/>
              <a:buNone/>
              <a:defRPr/>
            </a:pPr>
            <a:endParaRPr lang="en-US" altLang="en-US" smtClean="0">
              <a:ea typeface="ＭＳ Ｐゴシック" panose="020B0600070205080204" pitchFamily="34" charset="-128"/>
            </a:endParaRPr>
          </a:p>
          <a:p>
            <a:pPr eaLnBrk="1" hangingPunct="1">
              <a:lnSpc>
                <a:spcPct val="90000"/>
              </a:lnSpc>
              <a:buFontTx/>
              <a:buNone/>
              <a:defRPr/>
            </a:pPr>
            <a:r>
              <a:rPr lang="en-US" altLang="en-US" sz="2500" b="1">
                <a:ea typeface="ＭＳ Ｐゴシック" panose="020B0600070205080204" pitchFamily="34" charset="-128"/>
              </a:rPr>
              <a:t>Mood: </a:t>
            </a:r>
          </a:p>
          <a:p>
            <a:pPr eaLnBrk="1" hangingPunct="1">
              <a:lnSpc>
                <a:spcPct val="90000"/>
              </a:lnSpc>
              <a:buFontTx/>
              <a:buNone/>
              <a:defRPr/>
            </a:pPr>
            <a:r>
              <a:rPr lang="en-US" altLang="en-US" sz="2400" b="1">
                <a:ea typeface="ＭＳ Ｐゴシック" panose="020B0600070205080204" pitchFamily="34" charset="-128"/>
              </a:rPr>
              <a:t>Evidence:</a:t>
            </a:r>
            <a:r>
              <a:rPr lang="en-US" altLang="en-US" sz="2400">
                <a:ea typeface="ＭＳ Ｐゴシック" panose="020B0600070205080204" pitchFamily="34" charset="-128"/>
              </a:rPr>
              <a:t>  </a:t>
            </a:r>
          </a:p>
        </p:txBody>
      </p:sp>
    </p:spTree>
    <p:extLst>
      <p:ext uri="{BB962C8B-B14F-4D97-AF65-F5344CB8AC3E}">
        <p14:creationId xmlns:p14="http://schemas.microsoft.com/office/powerpoint/2010/main" val="2309724958"/>
      </p:ext>
    </p:extLst>
  </p:cSld>
  <p:clrMapOvr>
    <a:masterClrMapping/>
  </p:clrMapOvr>
  <p:transition spd="slow"/>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defRPr/>
            </a:pPr>
            <a:r>
              <a:rPr lang="en-US" altLang="en-US" smtClean="0">
                <a:ea typeface="ＭＳ Ｐゴシック" panose="020B0600070205080204" pitchFamily="34" charset="-128"/>
              </a:rPr>
              <a:t>Mood: Example</a:t>
            </a:r>
          </a:p>
        </p:txBody>
      </p:sp>
      <p:sp>
        <p:nvSpPr>
          <p:cNvPr id="25603" name="Rectangle 3"/>
          <p:cNvSpPr>
            <a:spLocks noGrp="1" noChangeArrowheads="1"/>
          </p:cNvSpPr>
          <p:nvPr>
            <p:ph type="body" idx="1"/>
          </p:nvPr>
        </p:nvSpPr>
        <p:spPr>
          <a:xfrm>
            <a:off x="1787525" y="1219200"/>
            <a:ext cx="7386638" cy="5638800"/>
          </a:xfrm>
        </p:spPr>
        <p:txBody>
          <a:bodyPr/>
          <a:lstStyle/>
          <a:p>
            <a:pPr eaLnBrk="1" hangingPunct="1">
              <a:lnSpc>
                <a:spcPct val="90000"/>
              </a:lnSpc>
              <a:buFontTx/>
              <a:buNone/>
              <a:defRPr/>
            </a:pPr>
            <a:r>
              <a:rPr lang="en-US" altLang="en-US" sz="3300">
                <a:ea typeface="ＭＳ Ｐゴシック" panose="020B0600070205080204" pitchFamily="34" charset="-128"/>
              </a:rPr>
              <a:t>After New Year's the time came to put all the decorations away and settle in for the long, cold winter. The house seemed to sigh as we boxed up its finery. The tree was dry and brittle, and now waited forlornly by the side of the road to be picked up. </a:t>
            </a:r>
          </a:p>
          <a:p>
            <a:pPr eaLnBrk="1" hangingPunct="1">
              <a:lnSpc>
                <a:spcPct val="90000"/>
              </a:lnSpc>
              <a:buFontTx/>
              <a:buNone/>
              <a:defRPr/>
            </a:pPr>
            <a:endParaRPr lang="en-US" altLang="en-US" sz="1500">
              <a:ea typeface="ＭＳ Ｐゴシック" panose="020B0600070205080204" pitchFamily="34" charset="-128"/>
            </a:endParaRPr>
          </a:p>
          <a:p>
            <a:pPr eaLnBrk="1" hangingPunct="1">
              <a:lnSpc>
                <a:spcPct val="90000"/>
              </a:lnSpc>
              <a:buFontTx/>
              <a:buNone/>
              <a:defRPr/>
            </a:pPr>
            <a:endParaRPr lang="en-US" altLang="en-US" sz="1000">
              <a:ea typeface="ＭＳ Ｐゴシック" panose="020B0600070205080204" pitchFamily="34" charset="-128"/>
            </a:endParaRPr>
          </a:p>
          <a:p>
            <a:pPr eaLnBrk="1" hangingPunct="1">
              <a:lnSpc>
                <a:spcPct val="90000"/>
              </a:lnSpc>
              <a:buFontTx/>
              <a:buNone/>
              <a:defRPr/>
            </a:pPr>
            <a:r>
              <a:rPr lang="en-US" altLang="en-US" sz="3300" b="1">
                <a:ea typeface="ＭＳ Ｐゴシック" panose="020B0600070205080204" pitchFamily="34" charset="-128"/>
              </a:rPr>
              <a:t>Mood: </a:t>
            </a:r>
            <a:r>
              <a:rPr lang="en-US" altLang="en-US" sz="3300">
                <a:ea typeface="ＭＳ Ｐゴシック" panose="020B0600070205080204" pitchFamily="34" charset="-128"/>
              </a:rPr>
              <a:t> </a:t>
            </a:r>
          </a:p>
          <a:p>
            <a:pPr eaLnBrk="1" hangingPunct="1">
              <a:lnSpc>
                <a:spcPct val="90000"/>
              </a:lnSpc>
              <a:buFontTx/>
              <a:buNone/>
              <a:defRPr/>
            </a:pPr>
            <a:endParaRPr lang="en-US" altLang="en-US" sz="3300">
              <a:ea typeface="ＭＳ Ｐゴシック" panose="020B0600070205080204" pitchFamily="34" charset="-128"/>
            </a:endParaRPr>
          </a:p>
          <a:p>
            <a:pPr eaLnBrk="1" hangingPunct="1">
              <a:lnSpc>
                <a:spcPct val="90000"/>
              </a:lnSpc>
              <a:buFontTx/>
              <a:buNone/>
              <a:defRPr/>
            </a:pPr>
            <a:r>
              <a:rPr lang="en-US" altLang="en-US" sz="3300" b="1">
                <a:ea typeface="ＭＳ Ｐゴシック" panose="020B0600070205080204" pitchFamily="34" charset="-128"/>
              </a:rPr>
              <a:t>Evidence:</a:t>
            </a:r>
            <a:endParaRPr lang="en-US" altLang="en-US" sz="3300">
              <a:ea typeface="ＭＳ Ｐゴシック" panose="020B0600070205080204" pitchFamily="34" charset="-128"/>
            </a:endParaRPr>
          </a:p>
        </p:txBody>
      </p:sp>
    </p:spTree>
    <p:extLst>
      <p:ext uri="{BB962C8B-B14F-4D97-AF65-F5344CB8AC3E}">
        <p14:creationId xmlns:p14="http://schemas.microsoft.com/office/powerpoint/2010/main" val="1164029956"/>
      </p:ext>
    </p:extLst>
  </p:cSld>
  <p:clrMapOvr>
    <a:masterClrMapping/>
  </p:clrMapOvr>
  <p:transition spd="slow"/>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defRPr/>
            </a:pPr>
            <a:r>
              <a:rPr lang="en-US" altLang="en-US" smtClean="0">
                <a:ea typeface="ＭＳ Ｐゴシック" panose="020B0600070205080204" pitchFamily="34" charset="-128"/>
              </a:rPr>
              <a:t>Brain Muscle Work Out</a:t>
            </a:r>
          </a:p>
        </p:txBody>
      </p:sp>
      <p:sp>
        <p:nvSpPr>
          <p:cNvPr id="31749" name="Rectangle 5"/>
          <p:cNvSpPr>
            <a:spLocks noGrp="1" noChangeArrowheads="1"/>
          </p:cNvSpPr>
          <p:nvPr>
            <p:ph type="body" sz="half" idx="1"/>
          </p:nvPr>
        </p:nvSpPr>
        <p:spPr>
          <a:xfrm>
            <a:off x="1981200" y="1371600"/>
            <a:ext cx="3429000" cy="5257800"/>
          </a:xfrm>
        </p:spPr>
        <p:txBody>
          <a:bodyPr/>
          <a:lstStyle/>
          <a:p>
            <a:pPr eaLnBrk="1" hangingPunct="1">
              <a:defRPr/>
            </a:pPr>
            <a:r>
              <a:rPr lang="en-US" altLang="en-US" sz="2800">
                <a:ea typeface="ＭＳ Ｐゴシック" panose="020B0600070205080204" pitchFamily="34" charset="-128"/>
              </a:rPr>
              <a:t>Cheerful</a:t>
            </a:r>
          </a:p>
          <a:p>
            <a:pPr eaLnBrk="1" hangingPunct="1">
              <a:defRPr/>
            </a:pPr>
            <a:r>
              <a:rPr lang="en-US" altLang="en-US" sz="2800">
                <a:ea typeface="ＭＳ Ｐゴシック" panose="020B0600070205080204" pitchFamily="34" charset="-128"/>
              </a:rPr>
              <a:t>Relieved</a:t>
            </a:r>
          </a:p>
          <a:p>
            <a:pPr eaLnBrk="1" hangingPunct="1">
              <a:defRPr/>
            </a:pPr>
            <a:r>
              <a:rPr lang="en-US" altLang="en-US" sz="2800">
                <a:ea typeface="ＭＳ Ｐゴシック" panose="020B0600070205080204" pitchFamily="34" charset="-128"/>
              </a:rPr>
              <a:t>Gloomy</a:t>
            </a:r>
          </a:p>
          <a:p>
            <a:pPr eaLnBrk="1" hangingPunct="1">
              <a:defRPr/>
            </a:pPr>
            <a:r>
              <a:rPr lang="en-US" altLang="en-US" sz="2800">
                <a:ea typeface="ＭＳ Ｐゴシック" panose="020B0600070205080204" pitchFamily="34" charset="-128"/>
              </a:rPr>
              <a:t>Bleak</a:t>
            </a:r>
          </a:p>
          <a:p>
            <a:pPr eaLnBrk="1" hangingPunct="1">
              <a:defRPr/>
            </a:pPr>
            <a:r>
              <a:rPr lang="en-US" altLang="en-US" sz="2800">
                <a:ea typeface="ＭＳ Ｐゴシック" panose="020B0600070205080204" pitchFamily="34" charset="-128"/>
              </a:rPr>
              <a:t>Uncertain</a:t>
            </a:r>
          </a:p>
          <a:p>
            <a:pPr eaLnBrk="1" hangingPunct="1">
              <a:defRPr/>
            </a:pPr>
            <a:r>
              <a:rPr lang="en-US" altLang="en-US" sz="2800">
                <a:ea typeface="ＭＳ Ｐゴシック" panose="020B0600070205080204" pitchFamily="34" charset="-128"/>
              </a:rPr>
              <a:t>Bittersweet</a:t>
            </a:r>
          </a:p>
          <a:p>
            <a:pPr eaLnBrk="1" hangingPunct="1">
              <a:defRPr/>
            </a:pPr>
            <a:r>
              <a:rPr lang="en-US" altLang="en-US" sz="2800">
                <a:ea typeface="ＭＳ Ｐゴシック" panose="020B0600070205080204" pitchFamily="34" charset="-128"/>
              </a:rPr>
              <a:t>Relaxed </a:t>
            </a:r>
          </a:p>
          <a:p>
            <a:pPr eaLnBrk="1" hangingPunct="1">
              <a:defRPr/>
            </a:pPr>
            <a:r>
              <a:rPr lang="en-US" altLang="en-US" sz="2800">
                <a:ea typeface="ＭＳ Ｐゴシック" panose="020B0600070205080204" pitchFamily="34" charset="-128"/>
              </a:rPr>
              <a:t>Indolent</a:t>
            </a:r>
          </a:p>
          <a:p>
            <a:pPr eaLnBrk="1" hangingPunct="1">
              <a:defRPr/>
            </a:pPr>
            <a:r>
              <a:rPr lang="en-US" altLang="en-US" sz="2800">
                <a:ea typeface="ＭＳ Ｐゴシック" panose="020B0600070205080204" pitchFamily="34" charset="-128"/>
              </a:rPr>
              <a:t>Hopeless</a:t>
            </a:r>
          </a:p>
          <a:p>
            <a:pPr eaLnBrk="1" hangingPunct="1">
              <a:defRPr/>
            </a:pPr>
            <a:r>
              <a:rPr lang="en-US" altLang="en-US" sz="2800">
                <a:ea typeface="ＭＳ Ｐゴシック" panose="020B0600070205080204" pitchFamily="34" charset="-128"/>
              </a:rPr>
              <a:t>Tense</a:t>
            </a:r>
          </a:p>
          <a:p>
            <a:pPr eaLnBrk="1" hangingPunct="1">
              <a:buFontTx/>
              <a:buNone/>
              <a:defRPr/>
            </a:pPr>
            <a:endParaRPr lang="en-US" altLang="en-US" sz="2400">
              <a:ea typeface="ＭＳ Ｐゴシック" panose="020B0600070205080204" pitchFamily="34" charset="-128"/>
            </a:endParaRPr>
          </a:p>
        </p:txBody>
      </p:sp>
      <p:sp>
        <p:nvSpPr>
          <p:cNvPr id="31750" name="Rectangle 6"/>
          <p:cNvSpPr>
            <a:spLocks noChangeArrowheads="1"/>
          </p:cNvSpPr>
          <p:nvPr/>
        </p:nvSpPr>
        <p:spPr bwMode="auto">
          <a:xfrm>
            <a:off x="5638800" y="1268413"/>
            <a:ext cx="32004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chemeClr val="hlink"/>
              </a:buClr>
              <a:buSzPct val="8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9pPr>
          </a:lstStyle>
          <a:p>
            <a:pPr defTabSz="914400" fontAlgn="base">
              <a:spcAft>
                <a:spcPct val="0"/>
              </a:spcAft>
              <a:buClrTx/>
              <a:buSzTx/>
              <a:buBlip>
                <a:blip r:embed="rId2"/>
              </a:buBlip>
            </a:pPr>
            <a:r>
              <a:rPr lang="en-US" altLang="en-US" sz="2800">
                <a:solidFill>
                  <a:srgbClr val="FFFFFF"/>
                </a:solidFill>
                <a:latin typeface="Arial" panose="020B0604020202020204" pitchFamily="34" charset="0"/>
                <a:ea typeface="ＭＳ Ｐゴシック" panose="020B0600070205080204" pitchFamily="34" charset="-128"/>
              </a:rPr>
              <a:t>Furious</a:t>
            </a:r>
          </a:p>
          <a:p>
            <a:pPr defTabSz="914400" fontAlgn="base">
              <a:spcAft>
                <a:spcPct val="0"/>
              </a:spcAft>
              <a:buClrTx/>
              <a:buSzTx/>
              <a:buBlip>
                <a:blip r:embed="rId2"/>
              </a:buBlip>
            </a:pPr>
            <a:r>
              <a:rPr lang="en-US" altLang="en-US" sz="2800">
                <a:solidFill>
                  <a:srgbClr val="FFFFFF"/>
                </a:solidFill>
                <a:latin typeface="Arial" panose="020B0604020202020204" pitchFamily="34" charset="0"/>
                <a:ea typeface="ＭＳ Ｐゴシック" panose="020B0600070205080204" pitchFamily="34" charset="-128"/>
              </a:rPr>
              <a:t>Disappointed</a:t>
            </a:r>
          </a:p>
          <a:p>
            <a:pPr defTabSz="914400" fontAlgn="base">
              <a:spcAft>
                <a:spcPct val="0"/>
              </a:spcAft>
              <a:buClrTx/>
              <a:buSzTx/>
              <a:buBlip>
                <a:blip r:embed="rId2"/>
              </a:buBlip>
            </a:pPr>
            <a:r>
              <a:rPr lang="en-US" altLang="en-US" sz="2800">
                <a:solidFill>
                  <a:srgbClr val="FFFFFF"/>
                </a:solidFill>
                <a:latin typeface="Arial" panose="020B0604020202020204" pitchFamily="34" charset="0"/>
                <a:ea typeface="ＭＳ Ｐゴシック" panose="020B0600070205080204" pitchFamily="34" charset="-128"/>
              </a:rPr>
              <a:t>Idyllic</a:t>
            </a:r>
          </a:p>
          <a:p>
            <a:pPr defTabSz="914400" fontAlgn="base">
              <a:spcAft>
                <a:spcPct val="0"/>
              </a:spcAft>
              <a:buClrTx/>
              <a:buSzTx/>
              <a:buBlip>
                <a:blip r:embed="rId2"/>
              </a:buBlip>
            </a:pPr>
            <a:r>
              <a:rPr lang="en-US" altLang="en-US" sz="2800">
                <a:solidFill>
                  <a:srgbClr val="FFFFFF"/>
                </a:solidFill>
                <a:latin typeface="Arial" panose="020B0604020202020204" pitchFamily="34" charset="0"/>
                <a:ea typeface="ＭＳ Ｐゴシック" panose="020B0600070205080204" pitchFamily="34" charset="-128"/>
              </a:rPr>
              <a:t>Content</a:t>
            </a:r>
          </a:p>
          <a:p>
            <a:pPr defTabSz="914400" fontAlgn="base">
              <a:spcAft>
                <a:spcPct val="0"/>
              </a:spcAft>
              <a:buClrTx/>
              <a:buSzTx/>
              <a:buBlip>
                <a:blip r:embed="rId2"/>
              </a:buBlip>
            </a:pPr>
            <a:r>
              <a:rPr lang="en-US" altLang="en-US" sz="2800">
                <a:solidFill>
                  <a:srgbClr val="FFFFFF"/>
                </a:solidFill>
                <a:latin typeface="Arial" panose="020B0604020202020204" pitchFamily="34" charset="0"/>
                <a:ea typeface="ＭＳ Ｐゴシック" panose="020B0600070205080204" pitchFamily="34" charset="-128"/>
              </a:rPr>
              <a:t>Satisfied</a:t>
            </a:r>
          </a:p>
          <a:p>
            <a:pPr defTabSz="914400" fontAlgn="base">
              <a:spcAft>
                <a:spcPct val="0"/>
              </a:spcAft>
              <a:buClrTx/>
              <a:buSzTx/>
              <a:buBlip>
                <a:blip r:embed="rId2"/>
              </a:buBlip>
            </a:pPr>
            <a:r>
              <a:rPr lang="en-US" altLang="en-US" sz="2800">
                <a:solidFill>
                  <a:srgbClr val="FFFFFF"/>
                </a:solidFill>
                <a:latin typeface="Arial" panose="020B0604020202020204" pitchFamily="34" charset="0"/>
                <a:ea typeface="ＭＳ Ｐゴシック" panose="020B0600070205080204" pitchFamily="34" charset="-128"/>
              </a:rPr>
              <a:t>Enraged</a:t>
            </a:r>
          </a:p>
          <a:p>
            <a:pPr defTabSz="914400" fontAlgn="base">
              <a:spcAft>
                <a:spcPct val="0"/>
              </a:spcAft>
              <a:buClrTx/>
              <a:buSzTx/>
              <a:buBlip>
                <a:blip r:embed="rId2"/>
              </a:buBlip>
            </a:pPr>
            <a:r>
              <a:rPr lang="en-US" altLang="en-US" sz="2800">
                <a:solidFill>
                  <a:srgbClr val="FFFFFF"/>
                </a:solidFill>
                <a:latin typeface="Arial" panose="020B0604020202020204" pitchFamily="34" charset="0"/>
                <a:ea typeface="ＭＳ Ｐゴシック" panose="020B0600070205080204" pitchFamily="34" charset="-128"/>
              </a:rPr>
              <a:t>Motivated</a:t>
            </a:r>
          </a:p>
          <a:p>
            <a:pPr defTabSz="914400" fontAlgn="base">
              <a:spcAft>
                <a:spcPct val="0"/>
              </a:spcAft>
              <a:buClrTx/>
              <a:buSzTx/>
              <a:buBlip>
                <a:blip r:embed="rId2"/>
              </a:buBlip>
            </a:pPr>
            <a:r>
              <a:rPr lang="en-US" altLang="en-US" sz="2800">
                <a:solidFill>
                  <a:srgbClr val="FFFFFF"/>
                </a:solidFill>
                <a:latin typeface="Arial" panose="020B0604020202020204" pitchFamily="34" charset="0"/>
                <a:ea typeface="ＭＳ Ｐゴシック" panose="020B0600070205080204" pitchFamily="34" charset="-128"/>
              </a:rPr>
              <a:t>Inspired</a:t>
            </a:r>
          </a:p>
          <a:p>
            <a:pPr defTabSz="914400" fontAlgn="base">
              <a:spcAft>
                <a:spcPct val="0"/>
              </a:spcAft>
              <a:buClrTx/>
              <a:buSzTx/>
              <a:buBlip>
                <a:blip r:embed="rId2"/>
              </a:buBlip>
            </a:pPr>
            <a:r>
              <a:rPr lang="en-US" altLang="en-US" sz="2800">
                <a:solidFill>
                  <a:srgbClr val="FFFFFF"/>
                </a:solidFill>
                <a:latin typeface="Arial" panose="020B0604020202020204" pitchFamily="34" charset="0"/>
                <a:ea typeface="ＭＳ Ｐゴシック" panose="020B0600070205080204" pitchFamily="34" charset="-128"/>
              </a:rPr>
              <a:t>Confident</a:t>
            </a:r>
          </a:p>
          <a:p>
            <a:pPr defTabSz="914400" fontAlgn="base">
              <a:spcAft>
                <a:spcPct val="0"/>
              </a:spcAft>
              <a:buClrTx/>
              <a:buSzTx/>
              <a:buBlip>
                <a:blip r:embed="rId2"/>
              </a:buBlip>
            </a:pPr>
            <a:r>
              <a:rPr lang="en-US" altLang="en-US" sz="2800">
                <a:solidFill>
                  <a:srgbClr val="FFFFFF"/>
                </a:solidFill>
                <a:latin typeface="Arial" panose="020B0604020202020204" pitchFamily="34" charset="0"/>
                <a:ea typeface="ＭＳ Ｐゴシック" panose="020B0600070205080204" pitchFamily="34" charset="-128"/>
              </a:rPr>
              <a:t>Eerie</a:t>
            </a:r>
          </a:p>
          <a:p>
            <a:pPr defTabSz="914400" fontAlgn="base">
              <a:spcAft>
                <a:spcPct val="0"/>
              </a:spcAft>
              <a:buClrTx/>
              <a:buSzTx/>
              <a:buBlip>
                <a:blip r:embed="rId2"/>
              </a:buBlip>
            </a:pPr>
            <a:endParaRPr lang="en-US" altLang="en-US" sz="2800">
              <a:solidFill>
                <a:srgbClr val="FFFFFF"/>
              </a:solidFill>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36061816"/>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174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174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174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1749">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1749">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1749">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31749">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31749">
                                            <p:txEl>
                                              <p:pRg st="7" end="7"/>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31749">
                                            <p:txEl>
                                              <p:pRg st="8" end="8"/>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nodeType="clickEffect">
                                  <p:stCondLst>
                                    <p:cond delay="0"/>
                                  </p:stCondLst>
                                  <p:childTnLst>
                                    <p:set>
                                      <p:cBhvr>
                                        <p:cTn id="42" dur="1" fill="hold">
                                          <p:stCondLst>
                                            <p:cond delay="0"/>
                                          </p:stCondLst>
                                        </p:cTn>
                                        <p:tgtEl>
                                          <p:spTgt spid="31749">
                                            <p:txEl>
                                              <p:pRg st="9" end="9"/>
                                            </p:txEl>
                                          </p:spTgt>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nodeType="clickEffect">
                                  <p:stCondLst>
                                    <p:cond delay="0"/>
                                  </p:stCondLst>
                                  <p:childTnLst>
                                    <p:set>
                                      <p:cBhvr>
                                        <p:cTn id="46" dur="1" fill="hold">
                                          <p:stCondLst>
                                            <p:cond delay="0"/>
                                          </p:stCondLst>
                                        </p:cTn>
                                        <p:tgtEl>
                                          <p:spTgt spid="31750">
                                            <p:txEl>
                                              <p:pRg st="0" end="0"/>
                                            </p:txEl>
                                          </p:spTgt>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nodeType="clickEffect">
                                  <p:stCondLst>
                                    <p:cond delay="0"/>
                                  </p:stCondLst>
                                  <p:childTnLst>
                                    <p:set>
                                      <p:cBhvr>
                                        <p:cTn id="50" dur="1" fill="hold">
                                          <p:stCondLst>
                                            <p:cond delay="0"/>
                                          </p:stCondLst>
                                        </p:cTn>
                                        <p:tgtEl>
                                          <p:spTgt spid="31750">
                                            <p:txEl>
                                              <p:pRg st="1" end="1"/>
                                            </p:txEl>
                                          </p:spTgt>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nodeType="clickEffect">
                                  <p:stCondLst>
                                    <p:cond delay="0"/>
                                  </p:stCondLst>
                                  <p:childTnLst>
                                    <p:set>
                                      <p:cBhvr>
                                        <p:cTn id="54" dur="1" fill="hold">
                                          <p:stCondLst>
                                            <p:cond delay="0"/>
                                          </p:stCondLst>
                                        </p:cTn>
                                        <p:tgtEl>
                                          <p:spTgt spid="31750">
                                            <p:txEl>
                                              <p:pRg st="2" end="2"/>
                                            </p:txEl>
                                          </p:spTgt>
                                        </p:tgtEl>
                                        <p:attrNameLst>
                                          <p:attrName>style.visibility</p:attrName>
                                        </p:attrNameLst>
                                      </p:cBhvr>
                                      <p:to>
                                        <p:strVal val="visible"/>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1" presetClass="entr" presetSubtype="0" fill="hold" nodeType="clickEffect">
                                  <p:stCondLst>
                                    <p:cond delay="0"/>
                                  </p:stCondLst>
                                  <p:childTnLst>
                                    <p:set>
                                      <p:cBhvr>
                                        <p:cTn id="58" dur="1" fill="hold">
                                          <p:stCondLst>
                                            <p:cond delay="0"/>
                                          </p:stCondLst>
                                        </p:cTn>
                                        <p:tgtEl>
                                          <p:spTgt spid="31750">
                                            <p:txEl>
                                              <p:pRg st="3" end="3"/>
                                            </p:txEl>
                                          </p:spTgt>
                                        </p:tgtEl>
                                        <p:attrNameLst>
                                          <p:attrName>style.visibility</p:attrName>
                                        </p:attrNameLst>
                                      </p:cBhvr>
                                      <p:to>
                                        <p:strVal val="visible"/>
                                      </p:to>
                                    </p:set>
                                  </p:childTnLst>
                                </p:cTn>
                              </p:par>
                            </p:childTnLst>
                          </p:cTn>
                        </p:par>
                      </p:childTnLst>
                    </p:cTn>
                  </p:par>
                  <p:par>
                    <p:cTn id="59" fill="hold" nodeType="clickPar">
                      <p:stCondLst>
                        <p:cond delay="indefinite"/>
                      </p:stCondLst>
                      <p:childTnLst>
                        <p:par>
                          <p:cTn id="60" fill="hold" nodeType="withGroup">
                            <p:stCondLst>
                              <p:cond delay="0"/>
                            </p:stCondLst>
                            <p:childTnLst>
                              <p:par>
                                <p:cTn id="61" presetID="1" presetClass="entr" presetSubtype="0" fill="hold" nodeType="clickEffect">
                                  <p:stCondLst>
                                    <p:cond delay="0"/>
                                  </p:stCondLst>
                                  <p:childTnLst>
                                    <p:set>
                                      <p:cBhvr>
                                        <p:cTn id="62" dur="1" fill="hold">
                                          <p:stCondLst>
                                            <p:cond delay="0"/>
                                          </p:stCondLst>
                                        </p:cTn>
                                        <p:tgtEl>
                                          <p:spTgt spid="31750">
                                            <p:txEl>
                                              <p:pRg st="4" end="4"/>
                                            </p:txEl>
                                          </p:spTgt>
                                        </p:tgtEl>
                                        <p:attrNameLst>
                                          <p:attrName>style.visibility</p:attrName>
                                        </p:attrNameLst>
                                      </p:cBhvr>
                                      <p:to>
                                        <p:strVal val="visible"/>
                                      </p:to>
                                    </p:set>
                                  </p:childTnLst>
                                </p:cTn>
                              </p:par>
                            </p:childTnLst>
                          </p:cTn>
                        </p:par>
                      </p:childTnLst>
                    </p:cTn>
                  </p:par>
                  <p:par>
                    <p:cTn id="63" fill="hold" nodeType="clickPar">
                      <p:stCondLst>
                        <p:cond delay="indefinite"/>
                      </p:stCondLst>
                      <p:childTnLst>
                        <p:par>
                          <p:cTn id="64" fill="hold" nodeType="withGroup">
                            <p:stCondLst>
                              <p:cond delay="0"/>
                            </p:stCondLst>
                            <p:childTnLst>
                              <p:par>
                                <p:cTn id="65" presetID="1" presetClass="entr" presetSubtype="0" fill="hold" nodeType="clickEffect">
                                  <p:stCondLst>
                                    <p:cond delay="0"/>
                                  </p:stCondLst>
                                  <p:childTnLst>
                                    <p:set>
                                      <p:cBhvr>
                                        <p:cTn id="66" dur="1" fill="hold">
                                          <p:stCondLst>
                                            <p:cond delay="0"/>
                                          </p:stCondLst>
                                        </p:cTn>
                                        <p:tgtEl>
                                          <p:spTgt spid="31750">
                                            <p:txEl>
                                              <p:pRg st="5" end="5"/>
                                            </p:txEl>
                                          </p:spTgt>
                                        </p:tgtEl>
                                        <p:attrNameLst>
                                          <p:attrName>style.visibility</p:attrName>
                                        </p:attrNameLst>
                                      </p:cBhvr>
                                      <p:to>
                                        <p:strVal val="visible"/>
                                      </p:to>
                                    </p:set>
                                  </p:childTnLst>
                                </p:cTn>
                              </p:par>
                            </p:childTnLst>
                          </p:cTn>
                        </p:par>
                      </p:childTnLst>
                    </p:cTn>
                  </p:par>
                  <p:par>
                    <p:cTn id="67" fill="hold" nodeType="clickPar">
                      <p:stCondLst>
                        <p:cond delay="indefinite"/>
                      </p:stCondLst>
                      <p:childTnLst>
                        <p:par>
                          <p:cTn id="68" fill="hold" nodeType="withGroup">
                            <p:stCondLst>
                              <p:cond delay="0"/>
                            </p:stCondLst>
                            <p:childTnLst>
                              <p:par>
                                <p:cTn id="69" presetID="1" presetClass="entr" presetSubtype="0" fill="hold" nodeType="clickEffect">
                                  <p:stCondLst>
                                    <p:cond delay="0"/>
                                  </p:stCondLst>
                                  <p:childTnLst>
                                    <p:set>
                                      <p:cBhvr>
                                        <p:cTn id="70" dur="1" fill="hold">
                                          <p:stCondLst>
                                            <p:cond delay="0"/>
                                          </p:stCondLst>
                                        </p:cTn>
                                        <p:tgtEl>
                                          <p:spTgt spid="31750">
                                            <p:txEl>
                                              <p:pRg st="6" end="6"/>
                                            </p:txEl>
                                          </p:spTgt>
                                        </p:tgtEl>
                                        <p:attrNameLst>
                                          <p:attrName>style.visibility</p:attrName>
                                        </p:attrNameLst>
                                      </p:cBhvr>
                                      <p:to>
                                        <p:strVal val="visible"/>
                                      </p:to>
                                    </p:set>
                                  </p:childTnLst>
                                </p:cTn>
                              </p:par>
                            </p:childTnLst>
                          </p:cTn>
                        </p:par>
                      </p:childTnLst>
                    </p:cTn>
                  </p:par>
                  <p:par>
                    <p:cTn id="71" fill="hold" nodeType="clickPar">
                      <p:stCondLst>
                        <p:cond delay="indefinite"/>
                      </p:stCondLst>
                      <p:childTnLst>
                        <p:par>
                          <p:cTn id="72" fill="hold" nodeType="withGroup">
                            <p:stCondLst>
                              <p:cond delay="0"/>
                            </p:stCondLst>
                            <p:childTnLst>
                              <p:par>
                                <p:cTn id="73" presetID="1" presetClass="entr" presetSubtype="0" fill="hold" nodeType="clickEffect">
                                  <p:stCondLst>
                                    <p:cond delay="0"/>
                                  </p:stCondLst>
                                  <p:childTnLst>
                                    <p:set>
                                      <p:cBhvr>
                                        <p:cTn id="74" dur="1" fill="hold">
                                          <p:stCondLst>
                                            <p:cond delay="0"/>
                                          </p:stCondLst>
                                        </p:cTn>
                                        <p:tgtEl>
                                          <p:spTgt spid="31750">
                                            <p:txEl>
                                              <p:pRg st="7" end="7"/>
                                            </p:txEl>
                                          </p:spTgt>
                                        </p:tgtEl>
                                        <p:attrNameLst>
                                          <p:attrName>style.visibility</p:attrName>
                                        </p:attrNameLst>
                                      </p:cBhvr>
                                      <p:to>
                                        <p:strVal val="visible"/>
                                      </p:to>
                                    </p:set>
                                  </p:childTnLst>
                                </p:cTn>
                              </p:par>
                            </p:childTnLst>
                          </p:cTn>
                        </p:par>
                      </p:childTnLst>
                    </p:cTn>
                  </p:par>
                  <p:par>
                    <p:cTn id="75" fill="hold" nodeType="clickPar">
                      <p:stCondLst>
                        <p:cond delay="indefinite"/>
                      </p:stCondLst>
                      <p:childTnLst>
                        <p:par>
                          <p:cTn id="76" fill="hold" nodeType="withGroup">
                            <p:stCondLst>
                              <p:cond delay="0"/>
                            </p:stCondLst>
                            <p:childTnLst>
                              <p:par>
                                <p:cTn id="77" presetID="1" presetClass="entr" presetSubtype="0" fill="hold" nodeType="clickEffect">
                                  <p:stCondLst>
                                    <p:cond delay="0"/>
                                  </p:stCondLst>
                                  <p:childTnLst>
                                    <p:set>
                                      <p:cBhvr>
                                        <p:cTn id="78" dur="1" fill="hold">
                                          <p:stCondLst>
                                            <p:cond delay="0"/>
                                          </p:stCondLst>
                                        </p:cTn>
                                        <p:tgtEl>
                                          <p:spTgt spid="31750">
                                            <p:txEl>
                                              <p:pRg st="8" end="8"/>
                                            </p:txEl>
                                          </p:spTgt>
                                        </p:tgtEl>
                                        <p:attrNameLst>
                                          <p:attrName>style.visibility</p:attrName>
                                        </p:attrNameLst>
                                      </p:cBhvr>
                                      <p:to>
                                        <p:strVal val="visible"/>
                                      </p:to>
                                    </p:set>
                                  </p:childTnLst>
                                </p:cTn>
                              </p:par>
                            </p:childTnLst>
                          </p:cTn>
                        </p:par>
                      </p:childTnLst>
                    </p:cTn>
                  </p:par>
                  <p:par>
                    <p:cTn id="79" fill="hold" nodeType="clickPar">
                      <p:stCondLst>
                        <p:cond delay="indefinite"/>
                      </p:stCondLst>
                      <p:childTnLst>
                        <p:par>
                          <p:cTn id="80" fill="hold" nodeType="withGroup">
                            <p:stCondLst>
                              <p:cond delay="0"/>
                            </p:stCondLst>
                            <p:childTnLst>
                              <p:par>
                                <p:cTn id="81" presetID="1" presetClass="entr" presetSubtype="0" fill="hold" nodeType="clickEffect">
                                  <p:stCondLst>
                                    <p:cond delay="0"/>
                                  </p:stCondLst>
                                  <p:childTnLst>
                                    <p:set>
                                      <p:cBhvr>
                                        <p:cTn id="82" dur="1" fill="hold">
                                          <p:stCondLst>
                                            <p:cond delay="0"/>
                                          </p:stCondLst>
                                        </p:cTn>
                                        <p:tgtEl>
                                          <p:spTgt spid="31750">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1743076" y="457200"/>
            <a:ext cx="7477125" cy="1143000"/>
          </a:xfrm>
        </p:spPr>
        <p:txBody>
          <a:bodyPr/>
          <a:lstStyle/>
          <a:p>
            <a:pPr eaLnBrk="1" hangingPunct="1">
              <a:defRPr/>
            </a:pPr>
            <a:r>
              <a:rPr lang="en-US" altLang="en-US" sz="4800" b="1">
                <a:ea typeface="ＭＳ Ｐゴシック" panose="020B0600070205080204" pitchFamily="34" charset="-128"/>
              </a:rPr>
              <a:t>DIFFERENCE BETWEEN TONE AND MOOD</a:t>
            </a:r>
          </a:p>
        </p:txBody>
      </p:sp>
      <p:sp>
        <p:nvSpPr>
          <p:cNvPr id="27651" name="Rectangle 3"/>
          <p:cNvSpPr>
            <a:spLocks noGrp="1" noChangeArrowheads="1"/>
          </p:cNvSpPr>
          <p:nvPr>
            <p:ph type="body" idx="1"/>
          </p:nvPr>
        </p:nvSpPr>
        <p:spPr>
          <a:xfrm>
            <a:off x="1757364" y="2665414"/>
            <a:ext cx="7386637" cy="1982787"/>
          </a:xfrm>
        </p:spPr>
        <p:txBody>
          <a:bodyPr/>
          <a:lstStyle/>
          <a:p>
            <a:pPr eaLnBrk="1" hangingPunct="1">
              <a:defRPr/>
            </a:pPr>
            <a:r>
              <a:rPr lang="en-US" altLang="en-US" sz="4400" b="1">
                <a:ea typeface="ＭＳ Ｐゴシック" panose="020B0600070205080204" pitchFamily="34" charset="-128"/>
              </a:rPr>
              <a:t>Tone = Person + Attitude</a:t>
            </a:r>
          </a:p>
          <a:p>
            <a:pPr eaLnBrk="1" hangingPunct="1">
              <a:defRPr/>
            </a:pPr>
            <a:r>
              <a:rPr lang="en-US" altLang="en-US" sz="4400" b="1">
                <a:ea typeface="ＭＳ Ｐゴシック" panose="020B0600070205080204" pitchFamily="34" charset="-128"/>
              </a:rPr>
              <a:t>Mood = Environment</a:t>
            </a:r>
          </a:p>
        </p:txBody>
      </p:sp>
    </p:spTree>
    <p:extLst>
      <p:ext uri="{BB962C8B-B14F-4D97-AF65-F5344CB8AC3E}">
        <p14:creationId xmlns:p14="http://schemas.microsoft.com/office/powerpoint/2010/main" val="1328104015"/>
      </p:ext>
    </p:extLst>
  </p:cSld>
  <p:clrMapOvr>
    <a:masterClrMapping/>
  </p:clrMapOvr>
  <p:transition spd="slow"/>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defRPr/>
            </a:pPr>
            <a:r>
              <a:rPr lang="en-US" smtClean="0"/>
              <a:t>The End!</a:t>
            </a:r>
          </a:p>
        </p:txBody>
      </p:sp>
      <p:sp>
        <p:nvSpPr>
          <p:cNvPr id="39939" name="Rectangle 3"/>
          <p:cNvSpPr>
            <a:spLocks noGrp="1" noChangeArrowheads="1"/>
          </p:cNvSpPr>
          <p:nvPr>
            <p:ph type="body" idx="1"/>
          </p:nvPr>
        </p:nvSpPr>
        <p:spPr/>
        <p:txBody>
          <a:bodyPr/>
          <a:lstStyle/>
          <a:p>
            <a:pPr eaLnBrk="1" hangingPunct="1">
              <a:defRPr/>
            </a:pPr>
            <a:endParaRPr lang="en-US" smtClean="0"/>
          </a:p>
        </p:txBody>
      </p:sp>
      <p:pic>
        <p:nvPicPr>
          <p:cNvPr id="54276" name="Picture 4" descr="MCj042449000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4800" y="2438400"/>
            <a:ext cx="3962400" cy="284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592950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s-media-cache-ak0.pinimg.com/564x/a5/1d/b0/a51db0d3c94bbcec95e53fdfecae9e91.jpg"/>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0" y="-372533"/>
            <a:ext cx="6079066" cy="723053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s-media-cache-ak0.pinimg.com/564x/a5/1d/b0/a51db0d3c94bbcec95e53fdfecae9e91.jp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265333" y="-372533"/>
            <a:ext cx="5926667" cy="72305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0056743"/>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4114800" y="2362200"/>
            <a:ext cx="4013200" cy="1016000"/>
          </a:xfrm>
        </p:spPr>
        <p:txBody>
          <a:bodyPr>
            <a:noAutofit/>
          </a:bodyPr>
          <a:lstStyle/>
          <a:p>
            <a:pPr eaLnBrk="1" fontAlgn="auto" hangingPunct="1">
              <a:spcAft>
                <a:spcPts val="0"/>
              </a:spcAft>
              <a:defRPr/>
            </a:pPr>
            <a:r>
              <a:rPr lang="en-US" sz="3200" dirty="0">
                <a:solidFill>
                  <a:schemeClr val="accent2"/>
                </a:solidFill>
                <a:latin typeface="Britannic Bold" pitchFamily="34" charset="0"/>
                <a:ea typeface="+mj-ea"/>
              </a:rPr>
              <a:t>Foreshadow and Flashback</a:t>
            </a:r>
          </a:p>
        </p:txBody>
      </p:sp>
      <p:sp>
        <p:nvSpPr>
          <p:cNvPr id="2051" name="Rectangle 3"/>
          <p:cNvSpPr>
            <a:spLocks noGrp="1" noChangeArrowheads="1"/>
          </p:cNvSpPr>
          <p:nvPr>
            <p:ph type="subTitle" idx="1"/>
          </p:nvPr>
        </p:nvSpPr>
        <p:spPr bwMode="auto">
          <a:xfrm>
            <a:off x="4089400" y="3044826"/>
            <a:ext cx="4013200" cy="428625"/>
          </a:xfrm>
        </p:spPr>
        <p:txBody>
          <a:bodyPr wrap="square" numCol="1" anchorCtr="0" compatLnSpc="1">
            <a:prstTxWarp prst="textNoShape">
              <a:avLst/>
            </a:prstTxWarp>
          </a:bodyPr>
          <a:lstStyle/>
          <a:p>
            <a:pPr eaLnBrk="1" hangingPunct="1"/>
            <a:endParaRPr lang="en-US" altLang="en-US" smtClean="0">
              <a:solidFill>
                <a:schemeClr val="folHlink"/>
              </a:solidFill>
              <a:latin typeface="Comic Sans MS" panose="030F0702030302020204" pitchFamily="66" charset="0"/>
            </a:endParaRPr>
          </a:p>
        </p:txBody>
      </p:sp>
    </p:spTree>
    <p:extLst>
      <p:ext uri="{BB962C8B-B14F-4D97-AF65-F5344CB8AC3E}">
        <p14:creationId xmlns:p14="http://schemas.microsoft.com/office/powerpoint/2010/main" val="92066773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50">
                                            <p:txEl>
                                              <p:pRg st="0" end="0"/>
                                            </p:txEl>
                                          </p:spTgt>
                                        </p:tgtEl>
                                        <p:attrNameLst>
                                          <p:attrName>style.visibility</p:attrName>
                                        </p:attrNameLst>
                                      </p:cBhvr>
                                      <p:to>
                                        <p:strVal val="visible"/>
                                      </p:to>
                                    </p:set>
                                    <p:animEffect transition="in" filter="wipe(left)">
                                      <p:cBhvr>
                                        <p:cTn id="7" dur="500"/>
                                        <p:tgtEl>
                                          <p:spTgt spid="205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nodePh="1">
                                  <p:stCondLst>
                                    <p:cond delay="0"/>
                                  </p:stCondLst>
                                  <p:endCondLst>
                                    <p:cond evt="begin" delay="0">
                                      <p:tn val="10"/>
                                    </p:cond>
                                  </p:endCondLst>
                                  <p:childTnLst>
                                    <p:set>
                                      <p:cBhvr>
                                        <p:cTn id="11" dur="1" fill="hold">
                                          <p:stCondLst>
                                            <p:cond delay="0"/>
                                          </p:stCondLst>
                                        </p:cTn>
                                        <p:tgtEl>
                                          <p:spTgt spid="2051">
                                            <p:txEl>
                                              <p:pRg st="0" end="0"/>
                                            </p:txEl>
                                          </p:spTgt>
                                        </p:tgtEl>
                                        <p:attrNameLst>
                                          <p:attrName>style.visibility</p:attrName>
                                        </p:attrNameLst>
                                      </p:cBhvr>
                                      <p:to>
                                        <p:strVal val="visible"/>
                                      </p:to>
                                    </p:set>
                                    <p:animEffect transition="in" filter="wipe(left)">
                                      <p:cBhvr>
                                        <p:cTn id="12" dur="500"/>
                                        <p:tgtEl>
                                          <p:spTgt spid="205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build="p" autoUpdateAnimBg="0"/>
      <p:bldP spid="2051" grpId="0" build="p" autoUpdateAnimBg="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Title 2"/>
          <p:cNvSpPr>
            <a:spLocks noGrp="1"/>
          </p:cNvSpPr>
          <p:nvPr>
            <p:ph type="title"/>
          </p:nvPr>
        </p:nvSpPr>
        <p:spPr/>
        <p:txBody>
          <a:bodyPr/>
          <a:lstStyle/>
          <a:p>
            <a:pPr eaLnBrk="1" hangingPunct="1">
              <a:defRPr/>
            </a:pPr>
            <a:r>
              <a:rPr lang="en-US" smtClean="0"/>
              <a:t>Flashback/Foreshadow </a:t>
            </a:r>
          </a:p>
        </p:txBody>
      </p:sp>
      <p:sp>
        <p:nvSpPr>
          <p:cNvPr id="2" name="Content Placeholder 1"/>
          <p:cNvSpPr>
            <a:spLocks noGrp="1"/>
          </p:cNvSpPr>
          <p:nvPr>
            <p:ph idx="1"/>
          </p:nvPr>
        </p:nvSpPr>
        <p:spPr>
          <a:xfrm>
            <a:off x="2222500" y="2133601"/>
            <a:ext cx="4940300" cy="3992563"/>
          </a:xfrm>
        </p:spPr>
        <p:txBody>
          <a:bodyPr/>
          <a:lstStyle/>
          <a:p>
            <a:pPr eaLnBrk="1" hangingPunct="1">
              <a:defRPr/>
            </a:pPr>
            <a:r>
              <a:rPr lang="en-US" dirty="0" smtClean="0"/>
              <a:t>Foreshadow: </a:t>
            </a:r>
            <a:r>
              <a:rPr lang="en-US" b="1" dirty="0"/>
              <a:t>use of hints and clues to suggest what will happen later in the story, often used to build suspense or tension in a </a:t>
            </a:r>
            <a:r>
              <a:rPr lang="en-US" b="1" dirty="0" smtClean="0"/>
              <a:t>story</a:t>
            </a:r>
          </a:p>
          <a:p>
            <a:pPr marL="0" indent="0" eaLnBrk="1" hangingPunct="1">
              <a:defRPr/>
            </a:pPr>
            <a:endParaRPr lang="en-US" b="1" dirty="0" smtClean="0"/>
          </a:p>
          <a:p>
            <a:pPr eaLnBrk="1" hangingPunct="1">
              <a:defRPr/>
            </a:pPr>
            <a:r>
              <a:rPr lang="en-US" dirty="0" smtClean="0"/>
              <a:t>Flashback: </a:t>
            </a:r>
            <a:r>
              <a:rPr lang="en-US" b="1" dirty="0"/>
              <a:t>scene that interrupts the normal chronological flow of events in a story to depict something that happened at an earlier time</a:t>
            </a:r>
            <a:endParaRPr lang="en-US" dirty="0"/>
          </a:p>
        </p:txBody>
      </p:sp>
      <p:pic>
        <p:nvPicPr>
          <p:cNvPr id="9220" name="Picture 6" descr="C:\Documents and Settings\BelmontJenniferA\Local Settings\Temporary Internet Files\Content.IE5\TYCRAPIJ\MP900427595[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91400" y="2286000"/>
            <a:ext cx="29845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3324922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fontAlgn="auto" hangingPunct="1">
              <a:spcAft>
                <a:spcPts val="0"/>
              </a:spcAft>
              <a:defRPr/>
            </a:pPr>
            <a:r>
              <a:rPr lang="en-US">
                <a:solidFill>
                  <a:schemeClr val="accent2"/>
                </a:solidFill>
                <a:latin typeface="Comic Sans MS" pitchFamily="66" charset="0"/>
                <a:ea typeface="+mj-ea"/>
              </a:rPr>
              <a:t>Definitions</a:t>
            </a:r>
          </a:p>
        </p:txBody>
      </p:sp>
      <p:sp>
        <p:nvSpPr>
          <p:cNvPr id="5123" name="Rectangle 3"/>
          <p:cNvSpPr>
            <a:spLocks noGrp="1" noChangeArrowheads="1"/>
          </p:cNvSpPr>
          <p:nvPr>
            <p:ph idx="1"/>
          </p:nvPr>
        </p:nvSpPr>
        <p:spPr>
          <a:xfrm>
            <a:off x="1981200" y="2020888"/>
            <a:ext cx="8229600" cy="4075112"/>
          </a:xfrm>
        </p:spPr>
        <p:txBody>
          <a:bodyPr/>
          <a:lstStyle/>
          <a:p>
            <a:pPr marL="0" indent="0" eaLnBrk="1" fontAlgn="auto" hangingPunct="1">
              <a:spcAft>
                <a:spcPts val="0"/>
              </a:spcAft>
              <a:defRPr/>
            </a:pPr>
            <a:r>
              <a:rPr lang="en-US" b="1" u="sng">
                <a:solidFill>
                  <a:srgbClr val="FF0066"/>
                </a:solidFill>
                <a:latin typeface="Comic Sans MS" pitchFamily="66" charset="0"/>
              </a:rPr>
              <a:t>Foreshadowing</a:t>
            </a:r>
            <a:r>
              <a:rPr lang="en-US">
                <a:solidFill>
                  <a:schemeClr val="folHlink"/>
                </a:solidFill>
                <a:latin typeface="Comic Sans MS" pitchFamily="66" charset="0"/>
              </a:rPr>
              <a:t>:  when an author mentions or hints at something that will happen later in the story</a:t>
            </a:r>
          </a:p>
          <a:p>
            <a:pPr marL="0" indent="0" eaLnBrk="1" fontAlgn="auto" hangingPunct="1">
              <a:spcAft>
                <a:spcPts val="0"/>
              </a:spcAft>
              <a:defRPr/>
            </a:pPr>
            <a:endParaRPr lang="en-US">
              <a:solidFill>
                <a:schemeClr val="folHlink"/>
              </a:solidFill>
              <a:latin typeface="Comic Sans MS" pitchFamily="66" charset="0"/>
            </a:endParaRPr>
          </a:p>
        </p:txBody>
      </p:sp>
      <p:pic>
        <p:nvPicPr>
          <p:cNvPr id="5124" name="Picture 4" descr="bigbook.jpg                                                    008CEDFBMacintosh HD                   BB4D60F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4191000"/>
            <a:ext cx="1568450" cy="176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5" name="Line 5"/>
          <p:cNvSpPr>
            <a:spLocks noChangeShapeType="1"/>
          </p:cNvSpPr>
          <p:nvPr/>
        </p:nvSpPr>
        <p:spPr bwMode="auto">
          <a:xfrm>
            <a:off x="5105400" y="5105400"/>
            <a:ext cx="4267200" cy="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US">
              <a:solidFill>
                <a:srgbClr val="FFFFFF"/>
              </a:solidFill>
            </a:endParaRPr>
          </a:p>
        </p:txBody>
      </p:sp>
    </p:spTree>
    <p:extLst>
      <p:ext uri="{BB962C8B-B14F-4D97-AF65-F5344CB8AC3E}">
        <p14:creationId xmlns:p14="http://schemas.microsoft.com/office/powerpoint/2010/main" val="405981312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122">
                                            <p:txEl>
                                              <p:pRg st="0" end="0"/>
                                            </p:txEl>
                                          </p:spTgt>
                                        </p:tgtEl>
                                        <p:attrNameLst>
                                          <p:attrName>style.visibility</p:attrName>
                                        </p:attrNameLst>
                                      </p:cBhvr>
                                      <p:to>
                                        <p:strVal val="visible"/>
                                      </p:to>
                                    </p:set>
                                    <p:animEffect transition="in" filter="wipe(left)">
                                      <p:cBhvr>
                                        <p:cTn id="7" dur="500"/>
                                        <p:tgtEl>
                                          <p:spTgt spid="512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123">
                                            <p:txEl>
                                              <p:pRg st="0" end="0"/>
                                            </p:txEl>
                                          </p:spTgt>
                                        </p:tgtEl>
                                        <p:attrNameLst>
                                          <p:attrName>style.visibility</p:attrName>
                                        </p:attrNameLst>
                                      </p:cBhvr>
                                      <p:to>
                                        <p:strVal val="visible"/>
                                      </p:to>
                                    </p:set>
                                    <p:animEffect transition="in" filter="wipe(left)">
                                      <p:cBhvr>
                                        <p:cTn id="12" dur="500"/>
                                        <p:tgtEl>
                                          <p:spTgt spid="512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499"/>
                                          </p:stCondLst>
                                        </p:cTn>
                                        <p:tgtEl>
                                          <p:spTgt spid="5124"/>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499"/>
                                          </p:stCondLst>
                                        </p:cTn>
                                        <p:tgtEl>
                                          <p:spTgt spid="51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build="p" autoUpdateAnimBg="0"/>
      <p:bldP spid="5123" grpId="0" build="p" autoUpdateAnimBg="0"/>
      <p:bldP spid="5125" grpId="0" animBg="1"/>
    </p:bldLst>
  </p:timing>
</p:sld>
</file>

<file path=ppt/slides/slide7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fontAlgn="auto" hangingPunct="1">
              <a:spcAft>
                <a:spcPts val="0"/>
              </a:spcAft>
              <a:defRPr/>
            </a:pPr>
            <a:r>
              <a:rPr lang="en-US">
                <a:solidFill>
                  <a:schemeClr val="accent2"/>
                </a:solidFill>
                <a:latin typeface="Comic Sans MS" pitchFamily="66" charset="0"/>
                <a:ea typeface="+mj-ea"/>
              </a:rPr>
              <a:t>Hint</a:t>
            </a:r>
          </a:p>
        </p:txBody>
      </p:sp>
      <p:sp>
        <p:nvSpPr>
          <p:cNvPr id="28675" name="Rectangle 3"/>
          <p:cNvSpPr>
            <a:spLocks noGrp="1" noChangeArrowheads="1"/>
          </p:cNvSpPr>
          <p:nvPr>
            <p:ph idx="1"/>
          </p:nvPr>
        </p:nvSpPr>
        <p:spPr>
          <a:xfrm>
            <a:off x="1981200" y="2020888"/>
            <a:ext cx="8229600" cy="4075112"/>
          </a:xfrm>
        </p:spPr>
        <p:txBody>
          <a:bodyPr/>
          <a:lstStyle/>
          <a:p>
            <a:pPr marL="0" indent="0" eaLnBrk="1" fontAlgn="auto" hangingPunct="1">
              <a:spcAft>
                <a:spcPts val="0"/>
              </a:spcAft>
              <a:defRPr/>
            </a:pPr>
            <a:r>
              <a:rPr lang="en-US">
                <a:solidFill>
                  <a:schemeClr val="folHlink"/>
                </a:solidFill>
                <a:latin typeface="Comic Sans MS" pitchFamily="66" charset="0"/>
              </a:rPr>
              <a:t>Try breaking the word </a:t>
            </a:r>
            <a:r>
              <a:rPr lang="en-US">
                <a:solidFill>
                  <a:srgbClr val="FF0066"/>
                </a:solidFill>
                <a:latin typeface="Comic Sans MS" pitchFamily="66" charset="0"/>
              </a:rPr>
              <a:t>FORESHADOWING</a:t>
            </a:r>
            <a:r>
              <a:rPr lang="en-US">
                <a:solidFill>
                  <a:schemeClr val="folHlink"/>
                </a:solidFill>
                <a:latin typeface="Comic Sans MS" pitchFamily="66" charset="0"/>
              </a:rPr>
              <a:t> apart.</a:t>
            </a:r>
          </a:p>
          <a:p>
            <a:pPr marL="0" indent="0" eaLnBrk="1" fontAlgn="auto" hangingPunct="1">
              <a:spcAft>
                <a:spcPts val="0"/>
              </a:spcAft>
              <a:defRPr/>
            </a:pPr>
            <a:r>
              <a:rPr lang="en-US">
                <a:solidFill>
                  <a:srgbClr val="FF0066"/>
                </a:solidFill>
                <a:latin typeface="Comic Sans MS" pitchFamily="66" charset="0"/>
              </a:rPr>
              <a:t>FORE</a:t>
            </a:r>
            <a:r>
              <a:rPr lang="en-US">
                <a:solidFill>
                  <a:schemeClr val="folHlink"/>
                </a:solidFill>
                <a:latin typeface="Comic Sans MS" pitchFamily="66" charset="0"/>
              </a:rPr>
              <a:t> means ahead.</a:t>
            </a:r>
          </a:p>
          <a:p>
            <a:pPr marL="0" indent="0" eaLnBrk="1" fontAlgn="auto" hangingPunct="1">
              <a:spcAft>
                <a:spcPts val="0"/>
              </a:spcAft>
              <a:defRPr/>
            </a:pPr>
            <a:r>
              <a:rPr lang="en-US">
                <a:solidFill>
                  <a:schemeClr val="folHlink"/>
                </a:solidFill>
                <a:latin typeface="Comic Sans MS" pitchFamily="66" charset="0"/>
              </a:rPr>
              <a:t>A </a:t>
            </a:r>
            <a:r>
              <a:rPr lang="en-US">
                <a:solidFill>
                  <a:srgbClr val="FF0066"/>
                </a:solidFill>
                <a:latin typeface="Comic Sans MS" pitchFamily="66" charset="0"/>
              </a:rPr>
              <a:t>SHADOW</a:t>
            </a:r>
            <a:r>
              <a:rPr lang="en-US">
                <a:solidFill>
                  <a:schemeClr val="folHlink"/>
                </a:solidFill>
                <a:latin typeface="Comic Sans MS" pitchFamily="66" charset="0"/>
              </a:rPr>
              <a:t> is a glimpse of something without the complete details.</a:t>
            </a:r>
          </a:p>
        </p:txBody>
      </p:sp>
    </p:spTree>
    <p:extLst>
      <p:ext uri="{BB962C8B-B14F-4D97-AF65-F5344CB8AC3E}">
        <p14:creationId xmlns:p14="http://schemas.microsoft.com/office/powerpoint/2010/main" val="10710757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8674">
                                            <p:txEl>
                                              <p:pRg st="0" end="0"/>
                                            </p:txEl>
                                          </p:spTgt>
                                        </p:tgtEl>
                                        <p:attrNameLst>
                                          <p:attrName>style.visibility</p:attrName>
                                        </p:attrNameLst>
                                      </p:cBhvr>
                                      <p:to>
                                        <p:strVal val="visible"/>
                                      </p:to>
                                    </p:set>
                                    <p:animEffect transition="in" filter="wipe(left)">
                                      <p:cBhvr>
                                        <p:cTn id="7" dur="500"/>
                                        <p:tgtEl>
                                          <p:spTgt spid="2867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8675">
                                            <p:txEl>
                                              <p:pRg st="0" end="0"/>
                                            </p:txEl>
                                          </p:spTgt>
                                        </p:tgtEl>
                                        <p:attrNameLst>
                                          <p:attrName>style.visibility</p:attrName>
                                        </p:attrNameLst>
                                      </p:cBhvr>
                                      <p:to>
                                        <p:strVal val="visible"/>
                                      </p:to>
                                    </p:set>
                                    <p:animEffect transition="in" filter="wipe(left)">
                                      <p:cBhvr>
                                        <p:cTn id="12" dur="500"/>
                                        <p:tgtEl>
                                          <p:spTgt spid="28675">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8675">
                                            <p:txEl>
                                              <p:pRg st="1" end="1"/>
                                            </p:txEl>
                                          </p:spTgt>
                                        </p:tgtEl>
                                        <p:attrNameLst>
                                          <p:attrName>style.visibility</p:attrName>
                                        </p:attrNameLst>
                                      </p:cBhvr>
                                      <p:to>
                                        <p:strVal val="visible"/>
                                      </p:to>
                                    </p:set>
                                    <p:animEffect transition="in" filter="wipe(left)">
                                      <p:cBhvr>
                                        <p:cTn id="17" dur="500"/>
                                        <p:tgtEl>
                                          <p:spTgt spid="28675">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8675">
                                            <p:txEl>
                                              <p:pRg st="2" end="2"/>
                                            </p:txEl>
                                          </p:spTgt>
                                        </p:tgtEl>
                                        <p:attrNameLst>
                                          <p:attrName>style.visibility</p:attrName>
                                        </p:attrNameLst>
                                      </p:cBhvr>
                                      <p:to>
                                        <p:strVal val="visible"/>
                                      </p:to>
                                    </p:set>
                                    <p:animEffect transition="in" filter="wipe(left)">
                                      <p:cBhvr>
                                        <p:cTn id="22" dur="500"/>
                                        <p:tgtEl>
                                          <p:spTgt spid="2867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4" grpId="0" build="p" autoUpdateAnimBg="0"/>
      <p:bldP spid="28675" grpId="0" build="p" autoUpdateAnimBg="0"/>
    </p:bldLst>
  </p:timing>
</p:sld>
</file>

<file path=ppt/slides/slide7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fontAlgn="auto" hangingPunct="1">
              <a:spcAft>
                <a:spcPts val="0"/>
              </a:spcAft>
              <a:defRPr/>
            </a:pPr>
            <a:r>
              <a:rPr lang="en-US">
                <a:solidFill>
                  <a:schemeClr val="accent2"/>
                </a:solidFill>
                <a:latin typeface="Comic Sans MS" pitchFamily="66" charset="0"/>
                <a:ea typeface="+mj-ea"/>
              </a:rPr>
              <a:t>Definitions</a:t>
            </a:r>
            <a:endParaRPr lang="en-US">
              <a:solidFill>
                <a:schemeClr val="bg1">
                  <a:lumMod val="75000"/>
                  <a:lumOff val="25000"/>
                </a:schemeClr>
              </a:solidFill>
              <a:ea typeface="+mj-ea"/>
            </a:endParaRPr>
          </a:p>
        </p:txBody>
      </p:sp>
      <p:sp>
        <p:nvSpPr>
          <p:cNvPr id="18435" name="Rectangle 3"/>
          <p:cNvSpPr>
            <a:spLocks noGrp="1" noChangeArrowheads="1"/>
          </p:cNvSpPr>
          <p:nvPr>
            <p:ph idx="1"/>
          </p:nvPr>
        </p:nvSpPr>
        <p:spPr>
          <a:xfrm>
            <a:off x="1981200" y="2020888"/>
            <a:ext cx="8229600" cy="4075112"/>
          </a:xfrm>
        </p:spPr>
        <p:txBody>
          <a:bodyPr/>
          <a:lstStyle/>
          <a:p>
            <a:pPr marL="0" indent="0" eaLnBrk="1" fontAlgn="auto" hangingPunct="1">
              <a:spcAft>
                <a:spcPts val="0"/>
              </a:spcAft>
              <a:defRPr/>
            </a:pPr>
            <a:r>
              <a:rPr lang="en-US" b="1" u="sng">
                <a:solidFill>
                  <a:srgbClr val="FF0066"/>
                </a:solidFill>
                <a:latin typeface="Comic Sans MS" pitchFamily="66" charset="0"/>
              </a:rPr>
              <a:t>Flashback</a:t>
            </a:r>
            <a:r>
              <a:rPr lang="en-US">
                <a:solidFill>
                  <a:schemeClr val="folHlink"/>
                </a:solidFill>
                <a:latin typeface="Comic Sans MS" pitchFamily="66" charset="0"/>
              </a:rPr>
              <a:t>:  when an author refers back to something that already took place in the story</a:t>
            </a:r>
          </a:p>
          <a:p>
            <a:pPr marL="0" indent="0" eaLnBrk="1" fontAlgn="auto" hangingPunct="1">
              <a:spcAft>
                <a:spcPts val="0"/>
              </a:spcAft>
              <a:defRPr/>
            </a:pPr>
            <a:endParaRPr lang="en-US"/>
          </a:p>
        </p:txBody>
      </p:sp>
      <p:pic>
        <p:nvPicPr>
          <p:cNvPr id="18436" name="Picture 4" descr="bigbook.jpg                                                    008CEDFBMacintosh HD                   BB4D60F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48600" y="3962400"/>
            <a:ext cx="1568450" cy="176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7" name="Line 5"/>
          <p:cNvSpPr>
            <a:spLocks noChangeShapeType="1"/>
          </p:cNvSpPr>
          <p:nvPr/>
        </p:nvSpPr>
        <p:spPr bwMode="auto">
          <a:xfrm flipH="1">
            <a:off x="3200400" y="4724400"/>
            <a:ext cx="4419600" cy="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US">
              <a:solidFill>
                <a:srgbClr val="FFFFFF"/>
              </a:solidFill>
            </a:endParaRPr>
          </a:p>
        </p:txBody>
      </p:sp>
    </p:spTree>
    <p:extLst>
      <p:ext uri="{BB962C8B-B14F-4D97-AF65-F5344CB8AC3E}">
        <p14:creationId xmlns:p14="http://schemas.microsoft.com/office/powerpoint/2010/main" val="167662764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8434"/>
                                        </p:tgtEl>
                                        <p:attrNameLst>
                                          <p:attrName>style.visibility</p:attrName>
                                        </p:attrNameLst>
                                      </p:cBhvr>
                                      <p:to>
                                        <p:strVal val="visible"/>
                                      </p:to>
                                    </p:set>
                                    <p:animEffect transition="in" filter="wipe(left)">
                                      <p:cBhvr>
                                        <p:cTn id="7" dur="500"/>
                                        <p:tgtEl>
                                          <p:spTgt spid="1843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8435">
                                            <p:txEl>
                                              <p:pRg st="0" end="0"/>
                                            </p:txEl>
                                          </p:spTgt>
                                        </p:tgtEl>
                                        <p:attrNameLst>
                                          <p:attrName>style.visibility</p:attrName>
                                        </p:attrNameLst>
                                      </p:cBhvr>
                                      <p:to>
                                        <p:strVal val="visible"/>
                                      </p:to>
                                    </p:set>
                                    <p:animEffect transition="in" filter="wipe(left)">
                                      <p:cBhvr>
                                        <p:cTn id="12" dur="500"/>
                                        <p:tgtEl>
                                          <p:spTgt spid="18435">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499"/>
                                          </p:stCondLst>
                                        </p:cTn>
                                        <p:tgtEl>
                                          <p:spTgt spid="18436"/>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499"/>
                                          </p:stCondLst>
                                        </p:cTn>
                                        <p:tgtEl>
                                          <p:spTgt spid="184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animBg="1" autoUpdateAnimBg="0"/>
      <p:bldP spid="18435" grpId="0" build="p" autoUpdateAnimBg="0"/>
      <p:bldP spid="18437" grpId="0" animBg="1"/>
    </p:bldLst>
  </p:timing>
</p:sld>
</file>

<file path=ppt/slides/slide7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fontAlgn="auto" hangingPunct="1">
              <a:spcAft>
                <a:spcPts val="0"/>
              </a:spcAft>
              <a:defRPr/>
            </a:pPr>
            <a:r>
              <a:rPr lang="en-US">
                <a:solidFill>
                  <a:schemeClr val="accent2"/>
                </a:solidFill>
                <a:latin typeface="Comic Sans MS" pitchFamily="66" charset="0"/>
                <a:ea typeface="+mj-ea"/>
              </a:rPr>
              <a:t>Hint</a:t>
            </a:r>
          </a:p>
        </p:txBody>
      </p:sp>
      <p:sp>
        <p:nvSpPr>
          <p:cNvPr id="29699" name="Rectangle 3"/>
          <p:cNvSpPr>
            <a:spLocks noGrp="1" noChangeArrowheads="1"/>
          </p:cNvSpPr>
          <p:nvPr>
            <p:ph idx="1"/>
          </p:nvPr>
        </p:nvSpPr>
        <p:spPr>
          <a:xfrm>
            <a:off x="1981200" y="2020888"/>
            <a:ext cx="8229600" cy="4075112"/>
          </a:xfrm>
        </p:spPr>
        <p:txBody>
          <a:bodyPr/>
          <a:lstStyle/>
          <a:p>
            <a:pPr marL="0" indent="0" eaLnBrk="1" fontAlgn="auto" hangingPunct="1">
              <a:spcAft>
                <a:spcPts val="0"/>
              </a:spcAft>
              <a:defRPr/>
            </a:pPr>
            <a:r>
              <a:rPr lang="en-US">
                <a:solidFill>
                  <a:schemeClr val="folHlink"/>
                </a:solidFill>
                <a:latin typeface="Comic Sans MS" pitchFamily="66" charset="0"/>
              </a:rPr>
              <a:t>Now try breaking the word </a:t>
            </a:r>
            <a:r>
              <a:rPr lang="en-US">
                <a:solidFill>
                  <a:srgbClr val="FF0066"/>
                </a:solidFill>
                <a:latin typeface="Comic Sans MS" pitchFamily="66" charset="0"/>
              </a:rPr>
              <a:t>FLASHBACK</a:t>
            </a:r>
            <a:r>
              <a:rPr lang="en-US">
                <a:solidFill>
                  <a:schemeClr val="folHlink"/>
                </a:solidFill>
                <a:latin typeface="Comic Sans MS" pitchFamily="66" charset="0"/>
              </a:rPr>
              <a:t> apart.</a:t>
            </a:r>
          </a:p>
          <a:p>
            <a:pPr marL="0" indent="0" eaLnBrk="1" fontAlgn="auto" hangingPunct="1">
              <a:spcAft>
                <a:spcPts val="0"/>
              </a:spcAft>
              <a:defRPr/>
            </a:pPr>
            <a:r>
              <a:rPr lang="en-US">
                <a:solidFill>
                  <a:srgbClr val="FF0066"/>
                </a:solidFill>
                <a:latin typeface="Comic Sans MS" pitchFamily="66" charset="0"/>
              </a:rPr>
              <a:t>FLASH</a:t>
            </a:r>
            <a:r>
              <a:rPr lang="en-US">
                <a:solidFill>
                  <a:schemeClr val="folHlink"/>
                </a:solidFill>
                <a:latin typeface="Comic Sans MS" pitchFamily="66" charset="0"/>
              </a:rPr>
              <a:t>: a quick glimpse.</a:t>
            </a:r>
            <a:endParaRPr lang="en-US">
              <a:solidFill>
                <a:srgbClr val="FF0066"/>
              </a:solidFill>
              <a:latin typeface="Comic Sans MS" pitchFamily="66" charset="0"/>
            </a:endParaRPr>
          </a:p>
          <a:p>
            <a:pPr marL="0" indent="0" eaLnBrk="1" fontAlgn="auto" hangingPunct="1">
              <a:spcAft>
                <a:spcPts val="0"/>
              </a:spcAft>
              <a:defRPr/>
            </a:pPr>
            <a:r>
              <a:rPr lang="en-US">
                <a:solidFill>
                  <a:srgbClr val="FF0066"/>
                </a:solidFill>
                <a:latin typeface="Comic Sans MS" pitchFamily="66" charset="0"/>
              </a:rPr>
              <a:t>BACK</a:t>
            </a:r>
            <a:r>
              <a:rPr lang="en-US">
                <a:solidFill>
                  <a:schemeClr val="folHlink"/>
                </a:solidFill>
                <a:latin typeface="Comic Sans MS" pitchFamily="66" charset="0"/>
              </a:rPr>
              <a:t>: a look back in the story at something that previously happened.</a:t>
            </a:r>
          </a:p>
          <a:p>
            <a:pPr marL="0" indent="0" eaLnBrk="1" fontAlgn="auto" hangingPunct="1">
              <a:spcAft>
                <a:spcPts val="0"/>
              </a:spcAft>
              <a:defRPr/>
            </a:pPr>
            <a:endParaRPr lang="en-US">
              <a:solidFill>
                <a:schemeClr val="folHlink"/>
              </a:solidFill>
              <a:latin typeface="Comic Sans MS" pitchFamily="66" charset="0"/>
            </a:endParaRPr>
          </a:p>
        </p:txBody>
      </p:sp>
    </p:spTree>
    <p:extLst>
      <p:ext uri="{BB962C8B-B14F-4D97-AF65-F5344CB8AC3E}">
        <p14:creationId xmlns:p14="http://schemas.microsoft.com/office/powerpoint/2010/main" val="303688204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9698">
                                            <p:txEl>
                                              <p:pRg st="0" end="0"/>
                                            </p:txEl>
                                          </p:spTgt>
                                        </p:tgtEl>
                                        <p:attrNameLst>
                                          <p:attrName>style.visibility</p:attrName>
                                        </p:attrNameLst>
                                      </p:cBhvr>
                                      <p:to>
                                        <p:strVal val="visible"/>
                                      </p:to>
                                    </p:set>
                                    <p:animEffect transition="in" filter="wipe(left)">
                                      <p:cBhvr>
                                        <p:cTn id="7" dur="500"/>
                                        <p:tgtEl>
                                          <p:spTgt spid="2969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9699">
                                            <p:txEl>
                                              <p:pRg st="0" end="0"/>
                                            </p:txEl>
                                          </p:spTgt>
                                        </p:tgtEl>
                                        <p:attrNameLst>
                                          <p:attrName>style.visibility</p:attrName>
                                        </p:attrNameLst>
                                      </p:cBhvr>
                                      <p:to>
                                        <p:strVal val="visible"/>
                                      </p:to>
                                    </p:set>
                                    <p:animEffect transition="in" filter="wipe(left)">
                                      <p:cBhvr>
                                        <p:cTn id="12" dur="500"/>
                                        <p:tgtEl>
                                          <p:spTgt spid="29699">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9699">
                                            <p:txEl>
                                              <p:pRg st="1" end="1"/>
                                            </p:txEl>
                                          </p:spTgt>
                                        </p:tgtEl>
                                        <p:attrNameLst>
                                          <p:attrName>style.visibility</p:attrName>
                                        </p:attrNameLst>
                                      </p:cBhvr>
                                      <p:to>
                                        <p:strVal val="visible"/>
                                      </p:to>
                                    </p:set>
                                    <p:animEffect transition="in" filter="wipe(left)">
                                      <p:cBhvr>
                                        <p:cTn id="17" dur="500"/>
                                        <p:tgtEl>
                                          <p:spTgt spid="29699">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9699">
                                            <p:txEl>
                                              <p:pRg st="2" end="2"/>
                                            </p:txEl>
                                          </p:spTgt>
                                        </p:tgtEl>
                                        <p:attrNameLst>
                                          <p:attrName>style.visibility</p:attrName>
                                        </p:attrNameLst>
                                      </p:cBhvr>
                                      <p:to>
                                        <p:strVal val="visible"/>
                                      </p:to>
                                    </p:set>
                                    <p:animEffect transition="in" filter="wipe(left)">
                                      <p:cBhvr>
                                        <p:cTn id="22" dur="500"/>
                                        <p:tgtEl>
                                          <p:spTgt spid="2969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8" grpId="0" build="p" autoUpdateAnimBg="0"/>
      <p:bldP spid="29699" grpId="0" build="p" autoUpdateAnimBg="0"/>
    </p:bldLst>
  </p:timing>
</p:sld>
</file>

<file path=ppt/slides/slide7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fontAlgn="auto" hangingPunct="1">
              <a:spcAft>
                <a:spcPts val="0"/>
              </a:spcAft>
              <a:defRPr/>
            </a:pPr>
            <a:r>
              <a:rPr lang="en-US">
                <a:solidFill>
                  <a:schemeClr val="accent2"/>
                </a:solidFill>
                <a:latin typeface="Comic Sans MS" pitchFamily="66" charset="0"/>
                <a:ea typeface="+mj-ea"/>
              </a:rPr>
              <a:t>An Example…</a:t>
            </a:r>
          </a:p>
        </p:txBody>
      </p:sp>
      <p:sp>
        <p:nvSpPr>
          <p:cNvPr id="27651" name="Rectangle 3"/>
          <p:cNvSpPr>
            <a:spLocks noGrp="1" noChangeArrowheads="1"/>
          </p:cNvSpPr>
          <p:nvPr>
            <p:ph idx="1"/>
          </p:nvPr>
        </p:nvSpPr>
        <p:spPr>
          <a:xfrm>
            <a:off x="1981200" y="2020888"/>
            <a:ext cx="8229600" cy="4075112"/>
          </a:xfrm>
        </p:spPr>
        <p:txBody>
          <a:bodyPr/>
          <a:lstStyle/>
          <a:p>
            <a:pPr marL="0" indent="0" eaLnBrk="1" fontAlgn="auto" hangingPunct="1">
              <a:spcAft>
                <a:spcPts val="0"/>
              </a:spcAft>
              <a:defRPr/>
            </a:pPr>
            <a:r>
              <a:rPr lang="en-US">
                <a:solidFill>
                  <a:schemeClr val="folHlink"/>
                </a:solidFill>
                <a:latin typeface="Comic Sans MS" pitchFamily="66" charset="0"/>
              </a:rPr>
              <a:t>And now you will see portions from the well known children’s story </a:t>
            </a:r>
            <a:r>
              <a:rPr lang="en-US" u="sng">
                <a:solidFill>
                  <a:schemeClr val="folHlink"/>
                </a:solidFill>
                <a:latin typeface="Comic Sans MS" pitchFamily="66" charset="0"/>
              </a:rPr>
              <a:t>Little Red Riding Hood.</a:t>
            </a:r>
          </a:p>
        </p:txBody>
      </p:sp>
    </p:spTree>
    <p:extLst>
      <p:ext uri="{BB962C8B-B14F-4D97-AF65-F5344CB8AC3E}">
        <p14:creationId xmlns:p14="http://schemas.microsoft.com/office/powerpoint/2010/main" val="249206762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7650">
                                            <p:txEl>
                                              <p:pRg st="0" end="0"/>
                                            </p:txEl>
                                          </p:spTgt>
                                        </p:tgtEl>
                                        <p:attrNameLst>
                                          <p:attrName>style.visibility</p:attrName>
                                        </p:attrNameLst>
                                      </p:cBhvr>
                                      <p:to>
                                        <p:strVal val="visible"/>
                                      </p:to>
                                    </p:set>
                                    <p:animEffect transition="in" filter="wipe(left)">
                                      <p:cBhvr>
                                        <p:cTn id="7" dur="500"/>
                                        <p:tgtEl>
                                          <p:spTgt spid="2765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7651">
                                            <p:txEl>
                                              <p:pRg st="0" end="0"/>
                                            </p:txEl>
                                          </p:spTgt>
                                        </p:tgtEl>
                                        <p:attrNameLst>
                                          <p:attrName>style.visibility</p:attrName>
                                        </p:attrNameLst>
                                      </p:cBhvr>
                                      <p:to>
                                        <p:strVal val="visible"/>
                                      </p:to>
                                    </p:set>
                                    <p:animEffect transition="in" filter="wipe(left)">
                                      <p:cBhvr>
                                        <p:cTn id="12" dur="500"/>
                                        <p:tgtEl>
                                          <p:spTgt spid="2765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0" grpId="0" build="p" autoUpdateAnimBg="0"/>
      <p:bldP spid="27651" grpId="0" build="p" autoUpdateAnimBg="0"/>
    </p:bldLst>
  </p:timing>
</p:sld>
</file>

<file path=ppt/slides/slide7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p:txBody>
          <a:bodyPr/>
          <a:lstStyle/>
          <a:p>
            <a:pPr eaLnBrk="1" fontAlgn="auto" hangingPunct="1">
              <a:spcAft>
                <a:spcPts val="0"/>
              </a:spcAft>
              <a:defRPr/>
            </a:pPr>
            <a:r>
              <a:rPr lang="en-US">
                <a:solidFill>
                  <a:schemeClr val="accent2"/>
                </a:solidFill>
                <a:latin typeface="Comic Sans MS" pitchFamily="66" charset="0"/>
                <a:ea typeface="+mj-ea"/>
              </a:rPr>
              <a:t>Little Red Riding Hood</a:t>
            </a:r>
          </a:p>
        </p:txBody>
      </p:sp>
      <p:sp>
        <p:nvSpPr>
          <p:cNvPr id="1027" name="Rectangle 3"/>
          <p:cNvSpPr>
            <a:spLocks noGrp="1" noChangeArrowheads="1"/>
          </p:cNvSpPr>
          <p:nvPr>
            <p:ph type="body" sz="half" idx="1"/>
          </p:nvPr>
        </p:nvSpPr>
        <p:spPr/>
        <p:txBody>
          <a:bodyPr/>
          <a:lstStyle/>
          <a:p>
            <a:pPr marL="0" indent="0" eaLnBrk="1" fontAlgn="auto" hangingPunct="1">
              <a:spcAft>
                <a:spcPts val="0"/>
              </a:spcAft>
              <a:defRPr/>
            </a:pPr>
            <a:r>
              <a:rPr lang="en-US">
                <a:solidFill>
                  <a:schemeClr val="folHlink"/>
                </a:solidFill>
                <a:latin typeface="Comic Sans MS" pitchFamily="66" charset="0"/>
                <a:cs typeface="Arial" charset="0"/>
              </a:rPr>
              <a:t>Once upon a time, there was a little girl who lived with her mother. Her mother asked her to take her old and lonely grandmother some food one day.</a:t>
            </a:r>
            <a:r>
              <a:rPr lang="en-US" i="1">
                <a:solidFill>
                  <a:schemeClr val="folHlink"/>
                </a:solidFill>
                <a:latin typeface="Comic Sans MS" pitchFamily="66" charset="0"/>
                <a:cs typeface="Arial" charset="0"/>
              </a:rPr>
              <a:t> </a:t>
            </a:r>
            <a:r>
              <a:rPr lang="en-US" u="sng">
                <a:solidFill>
                  <a:schemeClr val="folHlink"/>
                </a:solidFill>
                <a:latin typeface="Comic Sans MS" pitchFamily="66" charset="0"/>
                <a:cs typeface="Arial" charset="0"/>
              </a:rPr>
              <a:t>"Don't stop along the way. Go straight to your Grandma's house and back. Don't talk to any strangers and watch out for the wolf in the woods! </a:t>
            </a:r>
            <a:r>
              <a:rPr lang="en-US" i="1" u="sng">
                <a:solidFill>
                  <a:schemeClr val="folHlink"/>
                </a:solidFill>
                <a:latin typeface="Comic Sans MS" pitchFamily="66" charset="0"/>
                <a:cs typeface="Arial" charset="0"/>
              </a:rPr>
              <a:t> </a:t>
            </a:r>
            <a:r>
              <a:rPr lang="en-US">
                <a:solidFill>
                  <a:schemeClr val="folHlink"/>
                </a:solidFill>
                <a:latin typeface="Comic Sans MS" pitchFamily="66" charset="0"/>
                <a:cs typeface="Arial" charset="0"/>
              </a:rPr>
              <a:t>Now get</a:t>
            </a:r>
            <a:r>
              <a:rPr lang="en-US">
                <a:solidFill>
                  <a:srgbClr val="FF0000"/>
                </a:solidFill>
                <a:latin typeface="Comic Sans MS" pitchFamily="66" charset="0"/>
                <a:cs typeface="Arial" charset="0"/>
              </a:rPr>
              <a:t> </a:t>
            </a:r>
            <a:r>
              <a:rPr lang="en-US">
                <a:solidFill>
                  <a:schemeClr val="folHlink"/>
                </a:solidFill>
                <a:latin typeface="Comic Sans MS" pitchFamily="66" charset="0"/>
                <a:cs typeface="Arial" charset="0"/>
              </a:rPr>
              <a:t>along</a:t>
            </a:r>
            <a:r>
              <a:rPr lang="en-US" sz="1800">
                <a:solidFill>
                  <a:schemeClr val="folHlink"/>
                </a:solidFill>
                <a:latin typeface="Comic Sans MS" pitchFamily="66" charset="0"/>
                <a:cs typeface="Arial" charset="0"/>
              </a:rPr>
              <a:t>!"</a:t>
            </a:r>
            <a:r>
              <a:rPr lang="en-US" sz="1800">
                <a:solidFill>
                  <a:schemeClr val="folHlink"/>
                </a:solidFill>
                <a:latin typeface="Arial" charset="0"/>
                <a:cs typeface="Arial" charset="0"/>
              </a:rPr>
              <a:t> </a:t>
            </a:r>
          </a:p>
        </p:txBody>
      </p:sp>
      <p:pic>
        <p:nvPicPr>
          <p:cNvPr id="15364" name="Picture 11" descr="http://www.20kweb.com/clipart/little_red_riding_hood_01.jpg"/>
          <p:cNvPicPr>
            <a:picLocks noGrp="1" noChangeAspect="1" noChangeArrowheads="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bwMode="auto">
          <a:xfrm>
            <a:off x="6561139" y="1752600"/>
            <a:ext cx="3565525"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5365" name="Text Box 13"/>
          <p:cNvSpPr txBox="1">
            <a:spLocks noChangeArrowheads="1"/>
          </p:cNvSpPr>
          <p:nvPr/>
        </p:nvSpPr>
        <p:spPr bwMode="auto">
          <a:xfrm>
            <a:off x="1828801" y="3124200"/>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Garamond" panose="02020404030301010803" pitchFamily="18" charset="0"/>
              </a:defRPr>
            </a:lvl1pPr>
            <a:lvl2pPr marL="742950" indent="-285750" eaLnBrk="0" hangingPunct="0">
              <a:defRPr>
                <a:solidFill>
                  <a:schemeClr val="tx1"/>
                </a:solidFill>
                <a:latin typeface="Garamond" panose="02020404030301010803" pitchFamily="18" charset="0"/>
              </a:defRPr>
            </a:lvl2pPr>
            <a:lvl3pPr marL="1143000" indent="-228600" eaLnBrk="0" hangingPunct="0">
              <a:defRPr>
                <a:solidFill>
                  <a:schemeClr val="tx1"/>
                </a:solidFill>
                <a:latin typeface="Garamond" panose="02020404030301010803" pitchFamily="18" charset="0"/>
              </a:defRPr>
            </a:lvl3pPr>
            <a:lvl4pPr marL="1600200" indent="-228600" eaLnBrk="0" hangingPunct="0">
              <a:defRPr>
                <a:solidFill>
                  <a:schemeClr val="tx1"/>
                </a:solidFill>
                <a:latin typeface="Garamond" panose="02020404030301010803" pitchFamily="18" charset="0"/>
              </a:defRPr>
            </a:lvl4pPr>
            <a:lvl5pPr marL="2057400" indent="-228600" eaLnBrk="0" hangingPunct="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defTabSz="914400" eaLnBrk="1" fontAlgn="base" hangingPunct="1">
              <a:spcBef>
                <a:spcPct val="50000"/>
              </a:spcBef>
              <a:spcAft>
                <a:spcPct val="0"/>
              </a:spcAft>
            </a:pPr>
            <a:endParaRPr lang="en-US" altLang="en-US">
              <a:solidFill>
                <a:srgbClr val="FFFFFF"/>
              </a:solidFill>
            </a:endParaRPr>
          </a:p>
        </p:txBody>
      </p:sp>
      <p:sp>
        <p:nvSpPr>
          <p:cNvPr id="1038" name="Text Box 14"/>
          <p:cNvSpPr txBox="1">
            <a:spLocks noChangeArrowheads="1"/>
          </p:cNvSpPr>
          <p:nvPr/>
        </p:nvSpPr>
        <p:spPr bwMode="auto">
          <a:xfrm>
            <a:off x="7086600" y="6096000"/>
            <a:ext cx="177003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Garamond" panose="02020404030301010803" pitchFamily="18" charset="0"/>
              </a:defRPr>
            </a:lvl1pPr>
            <a:lvl2pPr marL="742950" indent="-285750" eaLnBrk="0" hangingPunct="0">
              <a:defRPr>
                <a:solidFill>
                  <a:schemeClr val="tx1"/>
                </a:solidFill>
                <a:latin typeface="Garamond" panose="02020404030301010803" pitchFamily="18" charset="0"/>
              </a:defRPr>
            </a:lvl2pPr>
            <a:lvl3pPr marL="1143000" indent="-228600" eaLnBrk="0" hangingPunct="0">
              <a:defRPr>
                <a:solidFill>
                  <a:schemeClr val="tx1"/>
                </a:solidFill>
                <a:latin typeface="Garamond" panose="02020404030301010803" pitchFamily="18" charset="0"/>
              </a:defRPr>
            </a:lvl3pPr>
            <a:lvl4pPr marL="1600200" indent="-228600" eaLnBrk="0" hangingPunct="0">
              <a:defRPr>
                <a:solidFill>
                  <a:schemeClr val="tx1"/>
                </a:solidFill>
                <a:latin typeface="Garamond" panose="02020404030301010803" pitchFamily="18" charset="0"/>
              </a:defRPr>
            </a:lvl4pPr>
            <a:lvl5pPr marL="2057400" indent="-228600" eaLnBrk="0" hangingPunct="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defTabSz="914400" eaLnBrk="1" fontAlgn="base" hangingPunct="1">
              <a:spcBef>
                <a:spcPct val="50000"/>
              </a:spcBef>
              <a:spcAft>
                <a:spcPct val="0"/>
              </a:spcAft>
            </a:pPr>
            <a:r>
              <a:rPr lang="en-US" altLang="en-US">
                <a:solidFill>
                  <a:srgbClr val="FFFFFF"/>
                </a:solidFill>
                <a:latin typeface="Comic Sans MS" panose="030F0702030302020204" pitchFamily="66" charset="0"/>
              </a:rPr>
              <a:t>Foreshadowing</a:t>
            </a:r>
            <a:endParaRPr lang="en-US" altLang="en-US">
              <a:solidFill>
                <a:srgbClr val="FFFFFF"/>
              </a:solidFill>
            </a:endParaRPr>
          </a:p>
        </p:txBody>
      </p:sp>
      <p:sp>
        <p:nvSpPr>
          <p:cNvPr id="1042" name="Line 18"/>
          <p:cNvSpPr>
            <a:spLocks noChangeShapeType="1"/>
          </p:cNvSpPr>
          <p:nvPr/>
        </p:nvSpPr>
        <p:spPr bwMode="auto">
          <a:xfrm>
            <a:off x="5943600" y="5334000"/>
            <a:ext cx="1143000" cy="114300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US">
              <a:solidFill>
                <a:srgbClr val="FFFFFF"/>
              </a:solidFill>
            </a:endParaRPr>
          </a:p>
        </p:txBody>
      </p:sp>
    </p:spTree>
    <p:extLst>
      <p:ext uri="{BB962C8B-B14F-4D97-AF65-F5344CB8AC3E}">
        <p14:creationId xmlns:p14="http://schemas.microsoft.com/office/powerpoint/2010/main" val="325464608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26">
                                            <p:txEl>
                                              <p:pRg st="0" end="0"/>
                                            </p:txEl>
                                          </p:spTgt>
                                        </p:tgtEl>
                                        <p:attrNameLst>
                                          <p:attrName>style.visibility</p:attrName>
                                        </p:attrNameLst>
                                      </p:cBhvr>
                                      <p:to>
                                        <p:strVal val="visible"/>
                                      </p:to>
                                    </p:set>
                                    <p:animEffect transition="in" filter="wipe(left)">
                                      <p:cBhvr>
                                        <p:cTn id="7" dur="500"/>
                                        <p:tgtEl>
                                          <p:spTgt spid="102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27">
                                            <p:txEl>
                                              <p:pRg st="0" end="0"/>
                                            </p:txEl>
                                          </p:spTgt>
                                        </p:tgtEl>
                                        <p:attrNameLst>
                                          <p:attrName>style.visibility</p:attrName>
                                        </p:attrNameLst>
                                      </p:cBhvr>
                                      <p:to>
                                        <p:strVal val="visible"/>
                                      </p:to>
                                    </p:set>
                                    <p:animEffect transition="in" filter="wipe(left)">
                                      <p:cBhvr>
                                        <p:cTn id="12" dur="500"/>
                                        <p:tgtEl>
                                          <p:spTgt spid="1027">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1042"/>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499"/>
                                          </p:stCondLst>
                                        </p:cTn>
                                        <p:tgtEl>
                                          <p:spTgt spid="10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build="p" autoUpdateAnimBg="0"/>
      <p:bldP spid="1027" grpId="0" build="p" autoUpdateAnimBg="0"/>
      <p:bldP spid="1038" grpId="0" autoUpdateAnimBg="0"/>
      <p:bldP spid="1042" grpId="0" animBg="1"/>
    </p:bldLst>
  </p:timing>
</p:sld>
</file>

<file path=ppt/slides/slide7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fontAlgn="auto" hangingPunct="1">
              <a:spcAft>
                <a:spcPts val="0"/>
              </a:spcAft>
              <a:defRPr/>
            </a:pPr>
            <a:r>
              <a:rPr lang="en-US">
                <a:solidFill>
                  <a:schemeClr val="accent2"/>
                </a:solidFill>
                <a:latin typeface="Comic Sans MS" pitchFamily="66" charset="0"/>
                <a:ea typeface="+mj-ea"/>
              </a:rPr>
              <a:t>Foreshadowing</a:t>
            </a:r>
          </a:p>
        </p:txBody>
      </p:sp>
      <p:sp>
        <p:nvSpPr>
          <p:cNvPr id="9219" name="Rectangle 3"/>
          <p:cNvSpPr>
            <a:spLocks noGrp="1" noChangeArrowheads="1"/>
          </p:cNvSpPr>
          <p:nvPr>
            <p:ph idx="1"/>
          </p:nvPr>
        </p:nvSpPr>
        <p:spPr>
          <a:xfrm>
            <a:off x="1981200" y="1600200"/>
            <a:ext cx="8534400" cy="2514600"/>
          </a:xfrm>
        </p:spPr>
        <p:txBody>
          <a:bodyPr/>
          <a:lstStyle/>
          <a:p>
            <a:pPr marL="0" indent="0" eaLnBrk="1" fontAlgn="auto" hangingPunct="1">
              <a:spcAft>
                <a:spcPts val="0"/>
              </a:spcAft>
              <a:defRPr/>
            </a:pPr>
            <a:r>
              <a:rPr lang="en-US" dirty="0">
                <a:solidFill>
                  <a:schemeClr val="folHlink"/>
                </a:solidFill>
                <a:latin typeface="Comic Sans MS" pitchFamily="66" charset="0"/>
              </a:rPr>
              <a:t>The first set of underlined words is an example of </a:t>
            </a:r>
            <a:r>
              <a:rPr lang="en-US" b="1" u="sng" dirty="0">
                <a:solidFill>
                  <a:srgbClr val="FF0066"/>
                </a:solidFill>
                <a:latin typeface="Comic Sans MS" pitchFamily="66" charset="0"/>
              </a:rPr>
              <a:t>foreshadowing</a:t>
            </a:r>
            <a:r>
              <a:rPr lang="en-US" dirty="0">
                <a:solidFill>
                  <a:schemeClr val="folHlink"/>
                </a:solidFill>
                <a:latin typeface="Comic Sans MS" pitchFamily="66" charset="0"/>
              </a:rPr>
              <a:t>.  Little Red Riding Hood’s mother is warning her about the wolf in the woods, which hints at what may happen next. </a:t>
            </a:r>
          </a:p>
        </p:txBody>
      </p:sp>
      <p:pic>
        <p:nvPicPr>
          <p:cNvPr id="16388" name="Picture 3" descr="C:\Documents and Settings\BelmontJenniferA\Local Settings\Temporary Internet Files\Content.IE5\KCP89H14\MP900432843[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200" y="2719388"/>
            <a:ext cx="6400800" cy="413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8081978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218">
                                            <p:txEl>
                                              <p:pRg st="0" end="0"/>
                                            </p:txEl>
                                          </p:spTgt>
                                        </p:tgtEl>
                                        <p:attrNameLst>
                                          <p:attrName>style.visibility</p:attrName>
                                        </p:attrNameLst>
                                      </p:cBhvr>
                                      <p:to>
                                        <p:strVal val="visible"/>
                                      </p:to>
                                    </p:set>
                                    <p:animEffect transition="in" filter="wipe(left)">
                                      <p:cBhvr>
                                        <p:cTn id="7" dur="500"/>
                                        <p:tgtEl>
                                          <p:spTgt spid="921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219">
                                            <p:txEl>
                                              <p:pRg st="0" end="0"/>
                                            </p:txEl>
                                          </p:spTgt>
                                        </p:tgtEl>
                                        <p:attrNameLst>
                                          <p:attrName>style.visibility</p:attrName>
                                        </p:attrNameLst>
                                      </p:cBhvr>
                                      <p:to>
                                        <p:strVal val="visible"/>
                                      </p:to>
                                    </p:set>
                                    <p:animEffect transition="in" filter="wipe(left)">
                                      <p:cBhvr>
                                        <p:cTn id="12" dur="500"/>
                                        <p:tgtEl>
                                          <p:spTgt spid="92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build="p" autoUpdateAnimBg="0"/>
      <p:bldP spid="9219" grpId="0" build="p" autoUpdateAnimBg="0"/>
    </p:bldLst>
  </p:timing>
</p:sld>
</file>

<file path=ppt/slides/slide7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fontAlgn="auto" hangingPunct="1">
              <a:spcAft>
                <a:spcPts val="0"/>
              </a:spcAft>
              <a:defRPr/>
            </a:pPr>
            <a:r>
              <a:rPr lang="en-US">
                <a:solidFill>
                  <a:schemeClr val="accent2"/>
                </a:solidFill>
                <a:latin typeface="Comic Sans MS" pitchFamily="66" charset="0"/>
                <a:ea typeface="+mj-ea"/>
              </a:rPr>
              <a:t>Little Red Riding Hood</a:t>
            </a:r>
          </a:p>
        </p:txBody>
      </p:sp>
      <p:sp>
        <p:nvSpPr>
          <p:cNvPr id="7171" name="Rectangle 3"/>
          <p:cNvSpPr>
            <a:spLocks noGrp="1" noChangeArrowheads="1"/>
          </p:cNvSpPr>
          <p:nvPr>
            <p:ph type="body" sz="half" idx="1"/>
          </p:nvPr>
        </p:nvSpPr>
        <p:spPr/>
        <p:txBody>
          <a:bodyPr/>
          <a:lstStyle/>
          <a:p>
            <a:pPr marL="0" indent="0" eaLnBrk="1" fontAlgn="auto" hangingPunct="1">
              <a:spcAft>
                <a:spcPts val="0"/>
              </a:spcAft>
              <a:defRPr/>
            </a:pPr>
            <a:r>
              <a:rPr lang="en-US">
                <a:solidFill>
                  <a:schemeClr val="folHlink"/>
                </a:solidFill>
                <a:latin typeface="Comic Sans MS" pitchFamily="66" charset="0"/>
                <a:cs typeface="Arial" charset="0"/>
              </a:rPr>
              <a:t>While</a:t>
            </a:r>
            <a:r>
              <a:rPr lang="en-US">
                <a:solidFill>
                  <a:srgbClr val="FF0000"/>
                </a:solidFill>
                <a:latin typeface="Comic Sans MS" pitchFamily="66" charset="0"/>
                <a:cs typeface="Arial" charset="0"/>
              </a:rPr>
              <a:t> </a:t>
            </a:r>
            <a:r>
              <a:rPr lang="en-US">
                <a:solidFill>
                  <a:schemeClr val="folHlink"/>
                </a:solidFill>
                <a:latin typeface="Comic Sans MS" pitchFamily="66" charset="0"/>
                <a:cs typeface="Arial" charset="0"/>
              </a:rPr>
              <a:t>she was walking through the woods, a wolf was walking past her. "I bet I could convince her to take the long way. Then I could get to her grandmother's house first and trick her into thinking that I was her grandma. That way I could have her and her grandma for a large feast,” he thought.</a:t>
            </a:r>
          </a:p>
        </p:txBody>
      </p:sp>
      <p:sp>
        <p:nvSpPr>
          <p:cNvPr id="17412" name="ClipArt Placeholder 1"/>
          <p:cNvSpPr>
            <a:spLocks noGrp="1" noTextEdit="1"/>
          </p:cNvSpPr>
          <p:nvPr>
            <p:ph type="clipArt" sz="half" idx="2"/>
          </p:nvPr>
        </p:nvSpPr>
        <p:spPr bwMode="auto"/>
      </p:sp>
      <p:pic>
        <p:nvPicPr>
          <p:cNvPr id="17413" name="Picture 2" descr="C:\Documents and Settings\BelmontJenniferA\Local Settings\Temporary Internet Files\Content.IE5\MKIMUJBP\MC900444838[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05600" y="914400"/>
            <a:ext cx="424815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0547690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170">
                                            <p:txEl>
                                              <p:pRg st="0" end="0"/>
                                            </p:txEl>
                                          </p:spTgt>
                                        </p:tgtEl>
                                        <p:attrNameLst>
                                          <p:attrName>style.visibility</p:attrName>
                                        </p:attrNameLst>
                                      </p:cBhvr>
                                      <p:to>
                                        <p:strVal val="visible"/>
                                      </p:to>
                                    </p:set>
                                    <p:animEffect transition="in" filter="wipe(left)">
                                      <p:cBhvr>
                                        <p:cTn id="7" dur="500"/>
                                        <p:tgtEl>
                                          <p:spTgt spid="717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171">
                                            <p:txEl>
                                              <p:pRg st="0" end="0"/>
                                            </p:txEl>
                                          </p:spTgt>
                                        </p:tgtEl>
                                        <p:attrNameLst>
                                          <p:attrName>style.visibility</p:attrName>
                                        </p:attrNameLst>
                                      </p:cBhvr>
                                      <p:to>
                                        <p:strVal val="visible"/>
                                      </p:to>
                                    </p:set>
                                    <p:animEffect transition="in" filter="wipe(left)">
                                      <p:cBhvr>
                                        <p:cTn id="12" dur="500"/>
                                        <p:tgtEl>
                                          <p:spTgt spid="717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build="p" autoUpdateAnimBg="0"/>
      <p:bldP spid="7171" grpId="0" build="p"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descr="pink-ribb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8600" y="1447800"/>
            <a:ext cx="4084638" cy="5410200"/>
          </a:xfrm>
          <a:prstGeom prst="rect">
            <a:avLst/>
          </a:prstGeom>
          <a:noFill/>
          <a:extLst>
            <a:ext uri="{909E8E84-426E-40DD-AFC4-6F175D3DCCD1}">
              <a14:hiddenFill xmlns:a14="http://schemas.microsoft.com/office/drawing/2010/main">
                <a:solidFill>
                  <a:srgbClr val="FFFFFF"/>
                </a:solidFill>
              </a14:hiddenFill>
            </a:ext>
          </a:extLst>
        </p:spPr>
      </p:pic>
      <p:sp>
        <p:nvSpPr>
          <p:cNvPr id="3079" name="Rectangle 7"/>
          <p:cNvSpPr>
            <a:spLocks noGrp="1" noChangeArrowheads="1"/>
          </p:cNvSpPr>
          <p:nvPr>
            <p:ph type="ctrTitle"/>
          </p:nvPr>
        </p:nvSpPr>
        <p:spPr>
          <a:noFill/>
        </p:spPr>
        <p:txBody>
          <a:bodyPr/>
          <a:lstStyle/>
          <a:p>
            <a:r>
              <a:rPr lang="en-US" altLang="en-US" dirty="0" smtClean="0">
                <a:solidFill>
                  <a:schemeClr val="bg1"/>
                </a:solidFill>
                <a:effectLst/>
              </a:rPr>
              <a:t>What does this represent?</a:t>
            </a:r>
          </a:p>
        </p:txBody>
      </p:sp>
      <p:sp>
        <p:nvSpPr>
          <p:cNvPr id="3080" name="Rectangle 8"/>
          <p:cNvSpPr>
            <a:spLocks noGrp="1" noChangeArrowheads="1"/>
          </p:cNvSpPr>
          <p:nvPr>
            <p:ph type="subTitle" idx="1"/>
          </p:nvPr>
        </p:nvSpPr>
        <p:spPr>
          <a:xfrm>
            <a:off x="1905000" y="2057400"/>
            <a:ext cx="8229600" cy="4495800"/>
          </a:xfrm>
          <a:noFill/>
        </p:spPr>
        <p:txBody>
          <a:bodyPr/>
          <a:lstStyle/>
          <a:p>
            <a:endParaRPr lang="en-US" altLang="en-US" dirty="0" smtClean="0">
              <a:effectLst/>
            </a:endParaRPr>
          </a:p>
        </p:txBody>
      </p:sp>
    </p:spTree>
    <p:extLst>
      <p:ext uri="{BB962C8B-B14F-4D97-AF65-F5344CB8AC3E}">
        <p14:creationId xmlns:p14="http://schemas.microsoft.com/office/powerpoint/2010/main" val="4176959346"/>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8434" name="Picture 2" descr="C:\Documents and Settings\BelmontJenniferA\Local Settings\Temporary Internet Files\Content.IE5\6D6KMV4Z\MP900428003[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0" y="-152400"/>
            <a:ext cx="72263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4" name="Rectangle 2"/>
          <p:cNvSpPr>
            <a:spLocks noGrp="1" noChangeArrowheads="1"/>
          </p:cNvSpPr>
          <p:nvPr>
            <p:ph type="title"/>
          </p:nvPr>
        </p:nvSpPr>
        <p:spPr/>
        <p:txBody>
          <a:bodyPr/>
          <a:lstStyle/>
          <a:p>
            <a:pPr eaLnBrk="1" fontAlgn="auto" hangingPunct="1">
              <a:spcAft>
                <a:spcPts val="0"/>
              </a:spcAft>
              <a:defRPr/>
            </a:pPr>
            <a:r>
              <a:rPr lang="en-US" sz="3200" dirty="0">
                <a:solidFill>
                  <a:schemeClr val="accent2"/>
                </a:solidFill>
                <a:latin typeface="Comic Sans MS" pitchFamily="66" charset="0"/>
                <a:ea typeface="+mj-ea"/>
              </a:rPr>
              <a:t>Little Red Riding Hood</a:t>
            </a:r>
          </a:p>
        </p:txBody>
      </p:sp>
      <p:sp>
        <p:nvSpPr>
          <p:cNvPr id="8195" name="Rectangle 3"/>
          <p:cNvSpPr>
            <a:spLocks noGrp="1" noChangeArrowheads="1"/>
          </p:cNvSpPr>
          <p:nvPr>
            <p:ph type="body" sz="half" idx="1"/>
          </p:nvPr>
        </p:nvSpPr>
        <p:spPr>
          <a:xfrm>
            <a:off x="1524000" y="1676400"/>
            <a:ext cx="3733800" cy="4114800"/>
          </a:xfrm>
        </p:spPr>
        <p:txBody>
          <a:bodyPr/>
          <a:lstStyle/>
          <a:p>
            <a:pPr marL="0" indent="0" eaLnBrk="1" fontAlgn="auto" hangingPunct="1">
              <a:spcAft>
                <a:spcPts val="0"/>
              </a:spcAft>
              <a:defRPr/>
            </a:pPr>
            <a:r>
              <a:rPr lang="en-US" dirty="0">
                <a:solidFill>
                  <a:schemeClr val="folHlink"/>
                </a:solidFill>
                <a:latin typeface="Comic Sans MS" pitchFamily="66" charset="0"/>
                <a:cs typeface="Arial" charset="0"/>
              </a:rPr>
              <a:t>The wolf went up to Little Red Riding Hood and told her that he knew a shortcut. </a:t>
            </a:r>
            <a:r>
              <a:rPr lang="en-US" u="sng" dirty="0">
                <a:solidFill>
                  <a:schemeClr val="folHlink"/>
                </a:solidFill>
                <a:latin typeface="Comic Sans MS" pitchFamily="66" charset="0"/>
                <a:cs typeface="Arial" charset="0"/>
              </a:rPr>
              <a:t>Little Red Riding Hood thought back to what her mother told her. “Don’t talk to any strangers and watch out for the wolf in the woods!”</a:t>
            </a:r>
            <a:r>
              <a:rPr lang="en-US" dirty="0">
                <a:solidFill>
                  <a:schemeClr val="folHlink"/>
                </a:solidFill>
                <a:latin typeface="Comic Sans MS" pitchFamily="66" charset="0"/>
                <a:cs typeface="Arial" charset="0"/>
              </a:rPr>
              <a:t> But it was too late, she had already listened to the wolf’s directions. </a:t>
            </a:r>
            <a:endParaRPr lang="en-US" dirty="0">
              <a:solidFill>
                <a:schemeClr val="folHlink"/>
              </a:solidFill>
              <a:latin typeface="Comic Sans MS" pitchFamily="66" charset="0"/>
            </a:endParaRPr>
          </a:p>
        </p:txBody>
      </p:sp>
      <p:sp>
        <p:nvSpPr>
          <p:cNvPr id="18439" name="ClipArt Placeholder 1"/>
          <p:cNvSpPr>
            <a:spLocks noGrp="1" noTextEdit="1"/>
          </p:cNvSpPr>
          <p:nvPr>
            <p:ph type="clipArt" sz="half" idx="2"/>
          </p:nvPr>
        </p:nvSpPr>
        <p:spPr bwMode="auto">
          <a:xfrm>
            <a:off x="6507163" y="1752600"/>
            <a:ext cx="3733800" cy="4114800"/>
          </a:xfrm>
        </p:spPr>
      </p:sp>
      <p:sp>
        <p:nvSpPr>
          <p:cNvPr id="8210" name="Text Box 18"/>
          <p:cNvSpPr txBox="1">
            <a:spLocks noChangeArrowheads="1"/>
          </p:cNvSpPr>
          <p:nvPr/>
        </p:nvSpPr>
        <p:spPr bwMode="auto">
          <a:xfrm>
            <a:off x="6553201" y="6019800"/>
            <a:ext cx="182086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Garamond" panose="02020404030301010803" pitchFamily="18" charset="0"/>
              </a:defRPr>
            </a:lvl1pPr>
            <a:lvl2pPr marL="742950" indent="-285750" eaLnBrk="0" hangingPunct="0">
              <a:defRPr>
                <a:solidFill>
                  <a:schemeClr val="tx1"/>
                </a:solidFill>
                <a:latin typeface="Garamond" panose="02020404030301010803" pitchFamily="18" charset="0"/>
              </a:defRPr>
            </a:lvl2pPr>
            <a:lvl3pPr marL="1143000" indent="-228600" eaLnBrk="0" hangingPunct="0">
              <a:defRPr>
                <a:solidFill>
                  <a:schemeClr val="tx1"/>
                </a:solidFill>
                <a:latin typeface="Garamond" panose="02020404030301010803" pitchFamily="18" charset="0"/>
              </a:defRPr>
            </a:lvl3pPr>
            <a:lvl4pPr marL="1600200" indent="-228600" eaLnBrk="0" hangingPunct="0">
              <a:defRPr>
                <a:solidFill>
                  <a:schemeClr val="tx1"/>
                </a:solidFill>
                <a:latin typeface="Garamond" panose="02020404030301010803" pitchFamily="18" charset="0"/>
              </a:defRPr>
            </a:lvl4pPr>
            <a:lvl5pPr marL="2057400" indent="-228600" eaLnBrk="0" hangingPunct="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defTabSz="914400" eaLnBrk="1" fontAlgn="base" hangingPunct="1">
              <a:spcBef>
                <a:spcPct val="50000"/>
              </a:spcBef>
              <a:spcAft>
                <a:spcPct val="0"/>
              </a:spcAft>
            </a:pPr>
            <a:r>
              <a:rPr lang="en-US" altLang="en-US">
                <a:solidFill>
                  <a:srgbClr val="FFFFFF"/>
                </a:solidFill>
                <a:latin typeface="Comic Sans MS" panose="030F0702030302020204" pitchFamily="66" charset="0"/>
              </a:rPr>
              <a:t>Flashback</a:t>
            </a:r>
            <a:endParaRPr lang="en-US" altLang="en-US">
              <a:solidFill>
                <a:srgbClr val="FFFFFF"/>
              </a:solidFill>
            </a:endParaRPr>
          </a:p>
        </p:txBody>
      </p:sp>
      <p:sp>
        <p:nvSpPr>
          <p:cNvPr id="8212" name="Line 20"/>
          <p:cNvSpPr>
            <a:spLocks noChangeShapeType="1"/>
          </p:cNvSpPr>
          <p:nvPr/>
        </p:nvSpPr>
        <p:spPr bwMode="auto">
          <a:xfrm>
            <a:off x="6172200" y="5029200"/>
            <a:ext cx="381000" cy="121920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US">
              <a:solidFill>
                <a:srgbClr val="FFFFFF"/>
              </a:solidFill>
            </a:endParaRPr>
          </a:p>
        </p:txBody>
      </p:sp>
    </p:spTree>
    <p:extLst>
      <p:ext uri="{BB962C8B-B14F-4D97-AF65-F5344CB8AC3E}">
        <p14:creationId xmlns:p14="http://schemas.microsoft.com/office/powerpoint/2010/main" val="31638940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194">
                                            <p:txEl>
                                              <p:pRg st="0" end="0"/>
                                            </p:txEl>
                                          </p:spTgt>
                                        </p:tgtEl>
                                        <p:attrNameLst>
                                          <p:attrName>style.visibility</p:attrName>
                                        </p:attrNameLst>
                                      </p:cBhvr>
                                      <p:to>
                                        <p:strVal val="visible"/>
                                      </p:to>
                                    </p:set>
                                    <p:animEffect transition="in" filter="wipe(left)">
                                      <p:cBhvr>
                                        <p:cTn id="7" dur="500"/>
                                        <p:tgtEl>
                                          <p:spTgt spid="819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195">
                                            <p:txEl>
                                              <p:pRg st="0" end="0"/>
                                            </p:txEl>
                                          </p:spTgt>
                                        </p:tgtEl>
                                        <p:attrNameLst>
                                          <p:attrName>style.visibility</p:attrName>
                                        </p:attrNameLst>
                                      </p:cBhvr>
                                      <p:to>
                                        <p:strVal val="visible"/>
                                      </p:to>
                                    </p:set>
                                    <p:animEffect transition="in" filter="wipe(left)">
                                      <p:cBhvr>
                                        <p:cTn id="12" dur="500"/>
                                        <p:tgtEl>
                                          <p:spTgt spid="8195">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8212"/>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499"/>
                                          </p:stCondLst>
                                        </p:cTn>
                                        <p:tgtEl>
                                          <p:spTgt spid="82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build="p" autoUpdateAnimBg="0"/>
      <p:bldP spid="8195" grpId="0" build="p" autoUpdateAnimBg="0"/>
      <p:bldP spid="8210" grpId="0" autoUpdateAnimBg="0"/>
      <p:bldP spid="8212" grpId="0" animBg="1"/>
    </p:bldLst>
  </p:timing>
</p:sld>
</file>

<file path=ppt/slides/slide8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fontAlgn="auto" hangingPunct="1">
              <a:spcAft>
                <a:spcPts val="0"/>
              </a:spcAft>
              <a:defRPr/>
            </a:pPr>
            <a:r>
              <a:rPr lang="en-US">
                <a:solidFill>
                  <a:schemeClr val="accent2"/>
                </a:solidFill>
                <a:latin typeface="Comic Sans MS" pitchFamily="66" charset="0"/>
                <a:ea typeface="+mj-ea"/>
              </a:rPr>
              <a:t>Flashback</a:t>
            </a:r>
          </a:p>
        </p:txBody>
      </p:sp>
      <p:sp>
        <p:nvSpPr>
          <p:cNvPr id="10243" name="Rectangle 3"/>
          <p:cNvSpPr>
            <a:spLocks noGrp="1" noChangeArrowheads="1"/>
          </p:cNvSpPr>
          <p:nvPr>
            <p:ph idx="1"/>
          </p:nvPr>
        </p:nvSpPr>
        <p:spPr>
          <a:xfrm>
            <a:off x="1981200" y="2020888"/>
            <a:ext cx="8229600" cy="4075112"/>
          </a:xfrm>
        </p:spPr>
        <p:txBody>
          <a:bodyPr/>
          <a:lstStyle/>
          <a:p>
            <a:pPr marL="0" indent="0" eaLnBrk="1" fontAlgn="auto" hangingPunct="1">
              <a:spcAft>
                <a:spcPts val="0"/>
              </a:spcAft>
              <a:defRPr/>
            </a:pPr>
            <a:r>
              <a:rPr lang="en-US">
                <a:solidFill>
                  <a:schemeClr val="folHlink"/>
                </a:solidFill>
                <a:latin typeface="Comic Sans MS" pitchFamily="66" charset="0"/>
              </a:rPr>
              <a:t>The second set of underlined words is an example of </a:t>
            </a:r>
            <a:r>
              <a:rPr lang="en-US" b="1" u="sng">
                <a:solidFill>
                  <a:srgbClr val="FF0066"/>
                </a:solidFill>
                <a:latin typeface="Comic Sans MS" pitchFamily="66" charset="0"/>
              </a:rPr>
              <a:t>flashback</a:t>
            </a:r>
            <a:r>
              <a:rPr lang="en-US">
                <a:solidFill>
                  <a:schemeClr val="folHlink"/>
                </a:solidFill>
                <a:latin typeface="Comic Sans MS" pitchFamily="66" charset="0"/>
              </a:rPr>
              <a:t>.  Little Red Riding Hood is thinking back to something that happened earlier in the story.</a:t>
            </a:r>
          </a:p>
        </p:txBody>
      </p:sp>
    </p:spTree>
    <p:extLst>
      <p:ext uri="{BB962C8B-B14F-4D97-AF65-F5344CB8AC3E}">
        <p14:creationId xmlns:p14="http://schemas.microsoft.com/office/powerpoint/2010/main" val="281341005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242">
                                            <p:txEl>
                                              <p:pRg st="0" end="0"/>
                                            </p:txEl>
                                          </p:spTgt>
                                        </p:tgtEl>
                                        <p:attrNameLst>
                                          <p:attrName>style.visibility</p:attrName>
                                        </p:attrNameLst>
                                      </p:cBhvr>
                                      <p:to>
                                        <p:strVal val="visible"/>
                                      </p:to>
                                    </p:set>
                                    <p:animEffect transition="in" filter="wipe(left)">
                                      <p:cBhvr>
                                        <p:cTn id="7" dur="500"/>
                                        <p:tgtEl>
                                          <p:spTgt spid="1024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243">
                                            <p:txEl>
                                              <p:pRg st="0" end="0"/>
                                            </p:txEl>
                                          </p:spTgt>
                                        </p:tgtEl>
                                        <p:attrNameLst>
                                          <p:attrName>style.visibility</p:attrName>
                                        </p:attrNameLst>
                                      </p:cBhvr>
                                      <p:to>
                                        <p:strVal val="visible"/>
                                      </p:to>
                                    </p:set>
                                    <p:animEffect transition="in" filter="wipe(left)">
                                      <p:cBhvr>
                                        <p:cTn id="12" dur="500"/>
                                        <p:tgtEl>
                                          <p:spTgt spid="1024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build="p" autoUpdateAnimBg="0"/>
      <p:bldP spid="10243" grpId="0" build="p" autoUpdateAnimBg="0"/>
    </p:bldLst>
  </p:timing>
</p:sld>
</file>

<file path=ppt/slides/slide8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fontAlgn="auto" hangingPunct="1">
              <a:spcAft>
                <a:spcPts val="0"/>
              </a:spcAft>
              <a:defRPr/>
            </a:pPr>
            <a:r>
              <a:rPr lang="en-US">
                <a:solidFill>
                  <a:schemeClr val="accent2"/>
                </a:solidFill>
                <a:latin typeface="Comic Sans MS" pitchFamily="66" charset="0"/>
                <a:ea typeface="+mj-ea"/>
              </a:rPr>
              <a:t>Review</a:t>
            </a:r>
          </a:p>
        </p:txBody>
      </p:sp>
      <p:sp>
        <p:nvSpPr>
          <p:cNvPr id="13315" name="Rectangle 3"/>
          <p:cNvSpPr>
            <a:spLocks noGrp="1" noChangeArrowheads="1"/>
          </p:cNvSpPr>
          <p:nvPr>
            <p:ph idx="1"/>
          </p:nvPr>
        </p:nvSpPr>
        <p:spPr>
          <a:xfrm>
            <a:off x="1981200" y="2020888"/>
            <a:ext cx="8229600" cy="4075112"/>
          </a:xfrm>
        </p:spPr>
        <p:txBody>
          <a:bodyPr/>
          <a:lstStyle/>
          <a:p>
            <a:pPr marL="0" indent="0" eaLnBrk="1" fontAlgn="auto" hangingPunct="1">
              <a:spcAft>
                <a:spcPts val="0"/>
              </a:spcAft>
              <a:defRPr/>
            </a:pPr>
            <a:r>
              <a:rPr lang="en-US">
                <a:solidFill>
                  <a:schemeClr val="folHlink"/>
                </a:solidFill>
                <a:latin typeface="Comic Sans MS" pitchFamily="66" charset="0"/>
              </a:rPr>
              <a:t>  When an author mentions or hints at something that will happen later in the story, it is called</a:t>
            </a:r>
          </a:p>
          <a:p>
            <a:pPr marL="0" indent="0" eaLnBrk="1" fontAlgn="auto" hangingPunct="1">
              <a:spcAft>
                <a:spcPts val="0"/>
              </a:spcAft>
              <a:defRPr/>
            </a:pPr>
            <a:endParaRPr lang="en-US">
              <a:solidFill>
                <a:schemeClr val="folHlink"/>
              </a:solidFill>
              <a:latin typeface="Comic Sans MS" pitchFamily="66" charset="0"/>
            </a:endParaRPr>
          </a:p>
        </p:txBody>
      </p:sp>
      <p:sp>
        <p:nvSpPr>
          <p:cNvPr id="13316" name="Text Box 4"/>
          <p:cNvSpPr txBox="1">
            <a:spLocks noChangeArrowheads="1"/>
          </p:cNvSpPr>
          <p:nvPr/>
        </p:nvSpPr>
        <p:spPr bwMode="auto">
          <a:xfrm>
            <a:off x="7162801" y="2819401"/>
            <a:ext cx="277812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Garamond" panose="02020404030301010803" pitchFamily="18" charset="0"/>
              </a:defRPr>
            </a:lvl1pPr>
            <a:lvl2pPr marL="742950" indent="-285750" eaLnBrk="0" hangingPunct="0">
              <a:defRPr>
                <a:solidFill>
                  <a:schemeClr val="tx1"/>
                </a:solidFill>
                <a:latin typeface="Garamond" panose="02020404030301010803" pitchFamily="18" charset="0"/>
              </a:defRPr>
            </a:lvl2pPr>
            <a:lvl3pPr marL="1143000" indent="-228600" eaLnBrk="0" hangingPunct="0">
              <a:defRPr>
                <a:solidFill>
                  <a:schemeClr val="tx1"/>
                </a:solidFill>
                <a:latin typeface="Garamond" panose="02020404030301010803" pitchFamily="18" charset="0"/>
              </a:defRPr>
            </a:lvl3pPr>
            <a:lvl4pPr marL="1600200" indent="-228600" eaLnBrk="0" hangingPunct="0">
              <a:defRPr>
                <a:solidFill>
                  <a:schemeClr val="tx1"/>
                </a:solidFill>
                <a:latin typeface="Garamond" panose="02020404030301010803" pitchFamily="18" charset="0"/>
              </a:defRPr>
            </a:lvl4pPr>
            <a:lvl5pPr marL="2057400" indent="-228600" eaLnBrk="0" hangingPunct="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defTabSz="914400" eaLnBrk="1" fontAlgn="base" hangingPunct="1">
              <a:spcBef>
                <a:spcPct val="50000"/>
              </a:spcBef>
              <a:spcAft>
                <a:spcPct val="0"/>
              </a:spcAft>
            </a:pPr>
            <a:r>
              <a:rPr lang="en-US" altLang="en-US" sz="2800" b="1">
                <a:solidFill>
                  <a:srgbClr val="FF0066"/>
                </a:solidFill>
                <a:latin typeface="Comic Sans MS" panose="030F0702030302020204" pitchFamily="66" charset="0"/>
              </a:rPr>
              <a:t>Foreshadowing</a:t>
            </a:r>
            <a:r>
              <a:rPr lang="en-US" altLang="en-US" b="1">
                <a:solidFill>
                  <a:srgbClr val="FF0066"/>
                </a:solidFill>
                <a:latin typeface="Comic Sans MS" panose="030F0702030302020204" pitchFamily="66" charset="0"/>
              </a:rPr>
              <a:t> </a:t>
            </a:r>
          </a:p>
        </p:txBody>
      </p:sp>
      <p:pic>
        <p:nvPicPr>
          <p:cNvPr id="13320" name="Picture 8" descr="bigbook.jpg                                                    008CEDFBMacintosh HD                   BB4D60F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4200" y="3962400"/>
            <a:ext cx="1568450" cy="176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1" name="Line 9"/>
          <p:cNvSpPr>
            <a:spLocks noChangeShapeType="1"/>
          </p:cNvSpPr>
          <p:nvPr/>
        </p:nvSpPr>
        <p:spPr bwMode="auto">
          <a:xfrm>
            <a:off x="4876800" y="4876800"/>
            <a:ext cx="4648200" cy="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US">
              <a:solidFill>
                <a:srgbClr val="FFFFFF"/>
              </a:solidFill>
            </a:endParaRPr>
          </a:p>
        </p:txBody>
      </p:sp>
    </p:spTree>
    <p:extLst>
      <p:ext uri="{BB962C8B-B14F-4D97-AF65-F5344CB8AC3E}">
        <p14:creationId xmlns:p14="http://schemas.microsoft.com/office/powerpoint/2010/main" val="8040050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314">
                                            <p:txEl>
                                              <p:pRg st="0" end="0"/>
                                            </p:txEl>
                                          </p:spTgt>
                                        </p:tgtEl>
                                        <p:attrNameLst>
                                          <p:attrName>style.visibility</p:attrName>
                                        </p:attrNameLst>
                                      </p:cBhvr>
                                      <p:to>
                                        <p:strVal val="visible"/>
                                      </p:to>
                                    </p:set>
                                    <p:animEffect transition="in" filter="wipe(left)">
                                      <p:cBhvr>
                                        <p:cTn id="7" dur="500"/>
                                        <p:tgtEl>
                                          <p:spTgt spid="1331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3315">
                                            <p:txEl>
                                              <p:pRg st="0" end="0"/>
                                            </p:txEl>
                                          </p:spTgt>
                                        </p:tgtEl>
                                        <p:attrNameLst>
                                          <p:attrName>style.visibility</p:attrName>
                                        </p:attrNameLst>
                                      </p:cBhvr>
                                      <p:to>
                                        <p:strVal val="visible"/>
                                      </p:to>
                                    </p:set>
                                    <p:animEffect transition="in" filter="wipe(left)">
                                      <p:cBhvr>
                                        <p:cTn id="12" dur="500"/>
                                        <p:tgtEl>
                                          <p:spTgt spid="13315">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13316"/>
                                        </p:tgtEl>
                                        <p:attrNameLst>
                                          <p:attrName>style.visibility</p:attrName>
                                        </p:attrNameLst>
                                      </p:cBhvr>
                                      <p:to>
                                        <p:strVal val="visible"/>
                                      </p:to>
                                    </p:set>
                                    <p:anim calcmode="lin" valueType="num">
                                      <p:cBhvr additive="base">
                                        <p:cTn id="17" dur="500" fill="hold"/>
                                        <p:tgtEl>
                                          <p:spTgt spid="13316"/>
                                        </p:tgtEl>
                                        <p:attrNameLst>
                                          <p:attrName>ppt_x</p:attrName>
                                        </p:attrNameLst>
                                      </p:cBhvr>
                                      <p:tavLst>
                                        <p:tav tm="0">
                                          <p:val>
                                            <p:strVal val="1+#ppt_w/2"/>
                                          </p:val>
                                        </p:tav>
                                        <p:tav tm="100000">
                                          <p:val>
                                            <p:strVal val="#ppt_x"/>
                                          </p:val>
                                        </p:tav>
                                      </p:tavLst>
                                    </p:anim>
                                    <p:anim calcmode="lin" valueType="num">
                                      <p:cBhvr additive="base">
                                        <p:cTn id="18" dur="500" fill="hold"/>
                                        <p:tgtEl>
                                          <p:spTgt spid="13316"/>
                                        </p:tgtEl>
                                        <p:attrNameLst>
                                          <p:attrName>ppt_y</p:attrName>
                                        </p:attrNameLst>
                                      </p:cBhvr>
                                      <p:tavLst>
                                        <p:tav tm="0">
                                          <p:val>
                                            <p:strVal val="#ppt_y"/>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499"/>
                                          </p:stCondLst>
                                        </p:cTn>
                                        <p:tgtEl>
                                          <p:spTgt spid="13320"/>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33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build="p" autoUpdateAnimBg="0"/>
      <p:bldP spid="13315" grpId="0" build="p" autoUpdateAnimBg="0"/>
      <p:bldP spid="13316" grpId="0" autoUpdateAnimBg="0"/>
      <p:bldP spid="13321" grpId="0" animBg="1"/>
    </p:bldLst>
  </p:timing>
</p:sld>
</file>

<file path=ppt/slides/slide8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fontAlgn="auto" hangingPunct="1">
              <a:spcAft>
                <a:spcPts val="0"/>
              </a:spcAft>
              <a:defRPr/>
            </a:pPr>
            <a:r>
              <a:rPr lang="en-US">
                <a:solidFill>
                  <a:schemeClr val="accent2"/>
                </a:solidFill>
                <a:latin typeface="Comic Sans MS" pitchFamily="66" charset="0"/>
                <a:ea typeface="+mj-ea"/>
              </a:rPr>
              <a:t>Review</a:t>
            </a:r>
            <a:endParaRPr lang="en-US">
              <a:solidFill>
                <a:schemeClr val="bg1">
                  <a:lumMod val="75000"/>
                  <a:lumOff val="25000"/>
                </a:schemeClr>
              </a:solidFill>
              <a:ea typeface="+mj-ea"/>
            </a:endParaRPr>
          </a:p>
        </p:txBody>
      </p:sp>
      <p:sp>
        <p:nvSpPr>
          <p:cNvPr id="19459" name="Rectangle 3"/>
          <p:cNvSpPr>
            <a:spLocks noGrp="1" noChangeArrowheads="1"/>
          </p:cNvSpPr>
          <p:nvPr>
            <p:ph idx="1"/>
          </p:nvPr>
        </p:nvSpPr>
        <p:spPr>
          <a:xfrm>
            <a:off x="1981200" y="2020888"/>
            <a:ext cx="8229600" cy="4075112"/>
          </a:xfrm>
        </p:spPr>
        <p:txBody>
          <a:bodyPr/>
          <a:lstStyle/>
          <a:p>
            <a:pPr marL="0" indent="0" eaLnBrk="1" fontAlgn="auto" hangingPunct="1">
              <a:spcAft>
                <a:spcPts val="0"/>
              </a:spcAft>
              <a:defRPr/>
            </a:pPr>
            <a:r>
              <a:rPr lang="en-US">
                <a:solidFill>
                  <a:schemeClr val="folHlink"/>
                </a:solidFill>
                <a:latin typeface="Comic Sans MS" pitchFamily="66" charset="0"/>
              </a:rPr>
              <a:t>When an author refers back to something that has already happened in the story, it is called</a:t>
            </a:r>
            <a:endParaRPr lang="en-US" sz="2400">
              <a:solidFill>
                <a:schemeClr val="folHlink"/>
              </a:solidFill>
              <a:latin typeface="Comic Sans MS" pitchFamily="66" charset="0"/>
            </a:endParaRPr>
          </a:p>
        </p:txBody>
      </p:sp>
      <p:sp>
        <p:nvSpPr>
          <p:cNvPr id="19461" name="Text Box 5"/>
          <p:cNvSpPr txBox="1">
            <a:spLocks noChangeArrowheads="1"/>
          </p:cNvSpPr>
          <p:nvPr/>
        </p:nvSpPr>
        <p:spPr bwMode="auto">
          <a:xfrm>
            <a:off x="7620000" y="2819401"/>
            <a:ext cx="1854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Garamond" panose="02020404030301010803" pitchFamily="18" charset="0"/>
              </a:defRPr>
            </a:lvl1pPr>
            <a:lvl2pPr marL="742950" indent="-285750" eaLnBrk="0" hangingPunct="0">
              <a:defRPr>
                <a:solidFill>
                  <a:schemeClr val="tx1"/>
                </a:solidFill>
                <a:latin typeface="Garamond" panose="02020404030301010803" pitchFamily="18" charset="0"/>
              </a:defRPr>
            </a:lvl2pPr>
            <a:lvl3pPr marL="1143000" indent="-228600" eaLnBrk="0" hangingPunct="0">
              <a:defRPr>
                <a:solidFill>
                  <a:schemeClr val="tx1"/>
                </a:solidFill>
                <a:latin typeface="Garamond" panose="02020404030301010803" pitchFamily="18" charset="0"/>
              </a:defRPr>
            </a:lvl3pPr>
            <a:lvl4pPr marL="1600200" indent="-228600" eaLnBrk="0" hangingPunct="0">
              <a:defRPr>
                <a:solidFill>
                  <a:schemeClr val="tx1"/>
                </a:solidFill>
                <a:latin typeface="Garamond" panose="02020404030301010803" pitchFamily="18" charset="0"/>
              </a:defRPr>
            </a:lvl4pPr>
            <a:lvl5pPr marL="2057400" indent="-228600" eaLnBrk="0" hangingPunct="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defTabSz="914400" eaLnBrk="1" fontAlgn="base" hangingPunct="1">
              <a:spcBef>
                <a:spcPct val="50000"/>
              </a:spcBef>
              <a:spcAft>
                <a:spcPct val="0"/>
              </a:spcAft>
            </a:pPr>
            <a:r>
              <a:rPr lang="en-US" altLang="en-US" sz="2800" b="1">
                <a:solidFill>
                  <a:srgbClr val="FF0066"/>
                </a:solidFill>
                <a:latin typeface="Comic Sans MS" panose="030F0702030302020204" pitchFamily="66" charset="0"/>
              </a:rPr>
              <a:t>Flashback</a:t>
            </a:r>
            <a:endParaRPr lang="en-US" altLang="en-US" sz="2800" b="1">
              <a:solidFill>
                <a:srgbClr val="FF0066"/>
              </a:solidFill>
            </a:endParaRPr>
          </a:p>
        </p:txBody>
      </p:sp>
      <p:pic>
        <p:nvPicPr>
          <p:cNvPr id="19462" name="Picture 6" descr="bigbook.jpg                                                    008CEDFBMacintosh HD                   BB4D60F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53400" y="4267200"/>
            <a:ext cx="1568450" cy="176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3" name="Line 7"/>
          <p:cNvSpPr>
            <a:spLocks noChangeShapeType="1"/>
          </p:cNvSpPr>
          <p:nvPr/>
        </p:nvSpPr>
        <p:spPr bwMode="auto">
          <a:xfrm flipH="1">
            <a:off x="3048000" y="5029200"/>
            <a:ext cx="4876800" cy="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US">
              <a:solidFill>
                <a:srgbClr val="FFFFFF"/>
              </a:solidFill>
            </a:endParaRPr>
          </a:p>
        </p:txBody>
      </p:sp>
    </p:spTree>
    <p:extLst>
      <p:ext uri="{BB962C8B-B14F-4D97-AF65-F5344CB8AC3E}">
        <p14:creationId xmlns:p14="http://schemas.microsoft.com/office/powerpoint/2010/main" val="346166550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458"/>
                                        </p:tgtEl>
                                        <p:attrNameLst>
                                          <p:attrName>style.visibility</p:attrName>
                                        </p:attrNameLst>
                                      </p:cBhvr>
                                      <p:to>
                                        <p:strVal val="visible"/>
                                      </p:to>
                                    </p:set>
                                    <p:animEffect transition="in" filter="wipe(left)">
                                      <p:cBhvr>
                                        <p:cTn id="7" dur="500"/>
                                        <p:tgtEl>
                                          <p:spTgt spid="1945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9459">
                                            <p:txEl>
                                              <p:pRg st="0" end="0"/>
                                            </p:txEl>
                                          </p:spTgt>
                                        </p:tgtEl>
                                        <p:attrNameLst>
                                          <p:attrName>style.visibility</p:attrName>
                                        </p:attrNameLst>
                                      </p:cBhvr>
                                      <p:to>
                                        <p:strVal val="visible"/>
                                      </p:to>
                                    </p:set>
                                    <p:animEffect transition="in" filter="wipe(left)">
                                      <p:cBhvr>
                                        <p:cTn id="12" dur="500"/>
                                        <p:tgtEl>
                                          <p:spTgt spid="19459">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19461"/>
                                        </p:tgtEl>
                                        <p:attrNameLst>
                                          <p:attrName>style.visibility</p:attrName>
                                        </p:attrNameLst>
                                      </p:cBhvr>
                                      <p:to>
                                        <p:strVal val="visible"/>
                                      </p:to>
                                    </p:set>
                                    <p:anim calcmode="lin" valueType="num">
                                      <p:cBhvr additive="base">
                                        <p:cTn id="17" dur="500" fill="hold"/>
                                        <p:tgtEl>
                                          <p:spTgt spid="19461"/>
                                        </p:tgtEl>
                                        <p:attrNameLst>
                                          <p:attrName>ppt_x</p:attrName>
                                        </p:attrNameLst>
                                      </p:cBhvr>
                                      <p:tavLst>
                                        <p:tav tm="0">
                                          <p:val>
                                            <p:strVal val="1+#ppt_w/2"/>
                                          </p:val>
                                        </p:tav>
                                        <p:tav tm="100000">
                                          <p:val>
                                            <p:strVal val="#ppt_x"/>
                                          </p:val>
                                        </p:tav>
                                      </p:tavLst>
                                    </p:anim>
                                    <p:anim calcmode="lin" valueType="num">
                                      <p:cBhvr additive="base">
                                        <p:cTn id="18" dur="500" fill="hold"/>
                                        <p:tgtEl>
                                          <p:spTgt spid="19461"/>
                                        </p:tgtEl>
                                        <p:attrNameLst>
                                          <p:attrName>ppt_y</p:attrName>
                                        </p:attrNameLst>
                                      </p:cBhvr>
                                      <p:tavLst>
                                        <p:tav tm="0">
                                          <p:val>
                                            <p:strVal val="#ppt_y"/>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499"/>
                                          </p:stCondLst>
                                        </p:cTn>
                                        <p:tgtEl>
                                          <p:spTgt spid="19462"/>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94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8" grpId="0" animBg="1" autoUpdateAnimBg="0"/>
      <p:bldP spid="19459" grpId="0" build="p" autoUpdateAnimBg="0"/>
      <p:bldP spid="19461" grpId="0" autoUpdateAnimBg="0"/>
      <p:bldP spid="19463" grpId="0" animBg="1"/>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defRPr/>
            </a:pPr>
            <a:r>
              <a:rPr lang="en-US" dirty="0" smtClean="0"/>
              <a:t>Foreshadow or Flashback?</a:t>
            </a:r>
            <a:endParaRPr lang="en-US" dirty="0"/>
          </a:p>
        </p:txBody>
      </p:sp>
      <p:sp>
        <p:nvSpPr>
          <p:cNvPr id="2" name="Content Placeholder 1"/>
          <p:cNvSpPr>
            <a:spLocks noGrp="1"/>
          </p:cNvSpPr>
          <p:nvPr>
            <p:ph idx="1"/>
          </p:nvPr>
        </p:nvSpPr>
        <p:spPr>
          <a:xfrm>
            <a:off x="1981200" y="2020888"/>
            <a:ext cx="8229600" cy="4075112"/>
          </a:xfrm>
        </p:spPr>
        <p:txBody>
          <a:bodyPr wrap="square" numCol="1" anchor="t" anchorCtr="0" compatLnSpc="1">
            <a:prstTxWarp prst="textNoShape">
              <a:avLst/>
            </a:prstTxWarp>
          </a:bodyPr>
          <a:lstStyle/>
          <a:p>
            <a:pPr marL="0" indent="0"/>
            <a:r>
              <a:rPr lang="en-US" altLang="en-US" smtClean="0"/>
              <a:t>"You're getting it. Good girl!" Anya cheered as she ran beside her little sister. Anya smiled, remembering when her dad had taught her to ride a bike. She could still see him running beside her, even when he didn't need to anymore! He'd always been so protective. But now, he was gone and she alone had to take care of the family. "I still need you, Dad," she whispered.</a:t>
            </a:r>
          </a:p>
        </p:txBody>
      </p:sp>
    </p:spTree>
    <p:extLst>
      <p:ext uri="{BB962C8B-B14F-4D97-AF65-F5344CB8AC3E}">
        <p14:creationId xmlns:p14="http://schemas.microsoft.com/office/powerpoint/2010/main" val="201866759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defRPr/>
            </a:pPr>
            <a:r>
              <a:rPr lang="en-US" dirty="0" smtClean="0"/>
              <a:t>Foreshadow or Flashback?</a:t>
            </a:r>
            <a:endParaRPr lang="en-US" dirty="0"/>
          </a:p>
        </p:txBody>
      </p:sp>
      <p:sp>
        <p:nvSpPr>
          <p:cNvPr id="2" name="Content Placeholder 1"/>
          <p:cNvSpPr>
            <a:spLocks noGrp="1"/>
          </p:cNvSpPr>
          <p:nvPr>
            <p:ph idx="1"/>
          </p:nvPr>
        </p:nvSpPr>
        <p:spPr>
          <a:xfrm>
            <a:off x="1981200" y="2020888"/>
            <a:ext cx="8229600" cy="4075112"/>
          </a:xfrm>
        </p:spPr>
        <p:txBody>
          <a:bodyPr wrap="square" numCol="1" anchor="t" anchorCtr="0" compatLnSpc="1">
            <a:prstTxWarp prst="textNoShape">
              <a:avLst/>
            </a:prstTxWarp>
          </a:bodyPr>
          <a:lstStyle/>
          <a:p>
            <a:pPr marL="0" indent="0"/>
            <a:r>
              <a:rPr lang="en-US" altLang="en-US" smtClean="0"/>
              <a:t>I looked at the speedometer… Paul was driving even faster. "Please slow down," I said. "We're coming to a really bad curve in the road!" But he didn't slow down and the snow was drifting higher and higher. I could hardly see the road!</a:t>
            </a:r>
          </a:p>
        </p:txBody>
      </p:sp>
    </p:spTree>
    <p:extLst>
      <p:ext uri="{BB962C8B-B14F-4D97-AF65-F5344CB8AC3E}">
        <p14:creationId xmlns:p14="http://schemas.microsoft.com/office/powerpoint/2010/main" val="317721353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defRPr/>
            </a:pPr>
            <a:r>
              <a:rPr lang="en-US" dirty="0" smtClean="0"/>
              <a:t>Foreshadow or Flashback</a:t>
            </a:r>
            <a:endParaRPr lang="en-US" dirty="0"/>
          </a:p>
        </p:txBody>
      </p:sp>
      <p:sp>
        <p:nvSpPr>
          <p:cNvPr id="2" name="Content Placeholder 1"/>
          <p:cNvSpPr>
            <a:spLocks noGrp="1"/>
          </p:cNvSpPr>
          <p:nvPr>
            <p:ph idx="1"/>
          </p:nvPr>
        </p:nvSpPr>
        <p:spPr>
          <a:xfrm>
            <a:off x="1981200" y="2020888"/>
            <a:ext cx="8229600" cy="4075112"/>
          </a:xfrm>
        </p:spPr>
        <p:txBody>
          <a:bodyPr wrap="square" numCol="1" anchor="t" anchorCtr="0" compatLnSpc="1">
            <a:prstTxWarp prst="textNoShape">
              <a:avLst/>
            </a:prstTxWarp>
          </a:bodyPr>
          <a:lstStyle/>
          <a:p>
            <a:pPr marL="0" indent="0"/>
            <a:r>
              <a:rPr lang="en-US" altLang="en-US" smtClean="0"/>
              <a:t>"</a:t>
            </a:r>
            <a:r>
              <a:rPr lang="en-US" altLang="en-US" i="1" smtClean="0"/>
              <a:t>It's going to be one of those days</a:t>
            </a:r>
            <a:r>
              <a:rPr lang="en-US" altLang="en-US" smtClean="0"/>
              <a:t>," Marek thought to himself as he looked up at the board labeled DEPARTURES. His flight was delayed. He thought back to how the day had begun. When he woke up, the sun had been shining brightly and robins that had built a nest outside his window were chirping loudly. He'd jumped out of bed, anxious to start the first day of his vacation. But he'd tripped over the clothes he'd carelessly dropped on the floor the night before and banged his knee on the closet door.</a:t>
            </a:r>
          </a:p>
        </p:txBody>
      </p:sp>
    </p:spTree>
    <p:extLst>
      <p:ext uri="{BB962C8B-B14F-4D97-AF65-F5344CB8AC3E}">
        <p14:creationId xmlns:p14="http://schemas.microsoft.com/office/powerpoint/2010/main" val="315534696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defRPr/>
            </a:pPr>
            <a:r>
              <a:rPr lang="en-US" dirty="0" smtClean="0"/>
              <a:t>Foreshadow or Flashback?</a:t>
            </a:r>
            <a:endParaRPr lang="en-US" dirty="0"/>
          </a:p>
        </p:txBody>
      </p:sp>
      <p:sp>
        <p:nvSpPr>
          <p:cNvPr id="2" name="Content Placeholder 1"/>
          <p:cNvSpPr>
            <a:spLocks noGrp="1"/>
          </p:cNvSpPr>
          <p:nvPr>
            <p:ph idx="1"/>
          </p:nvPr>
        </p:nvSpPr>
        <p:spPr>
          <a:xfrm>
            <a:off x="1981200" y="2020888"/>
            <a:ext cx="8229600" cy="4075112"/>
          </a:xfrm>
        </p:spPr>
        <p:txBody>
          <a:bodyPr wrap="square" numCol="1" anchor="t" anchorCtr="0" compatLnSpc="1">
            <a:prstTxWarp prst="textNoShape">
              <a:avLst/>
            </a:prstTxWarp>
          </a:bodyPr>
          <a:lstStyle/>
          <a:p>
            <a:pPr marL="0" indent="0"/>
            <a:r>
              <a:rPr lang="en-US" altLang="en-US" smtClean="0"/>
              <a:t>When he was finished, Marek went to look for something to eat. He thought about the last time he'd gone on vacation with both Mom and Dad. They'd gone to that new theme park and had a great time. That had been the last time Dad had taken any real time off… Mom insisted he worked too much. Then things changed, and now he was caught between two homes … the one he shared with Mom and the one we visited to see Dad.</a:t>
            </a:r>
          </a:p>
        </p:txBody>
      </p:sp>
    </p:spTree>
    <p:extLst>
      <p:ext uri="{BB962C8B-B14F-4D97-AF65-F5344CB8AC3E}">
        <p14:creationId xmlns:p14="http://schemas.microsoft.com/office/powerpoint/2010/main" val="172353329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defRPr/>
            </a:pPr>
            <a:r>
              <a:rPr lang="en-US" dirty="0" smtClean="0"/>
              <a:t>Discussion</a:t>
            </a:r>
            <a:endParaRPr lang="en-US" dirty="0"/>
          </a:p>
        </p:txBody>
      </p:sp>
      <p:sp>
        <p:nvSpPr>
          <p:cNvPr id="2" name="Content Placeholder 1"/>
          <p:cNvSpPr>
            <a:spLocks noGrp="1"/>
          </p:cNvSpPr>
          <p:nvPr>
            <p:ph idx="1"/>
          </p:nvPr>
        </p:nvSpPr>
        <p:spPr>
          <a:xfrm>
            <a:off x="1981200" y="2020888"/>
            <a:ext cx="8229600" cy="4075112"/>
          </a:xfrm>
        </p:spPr>
        <p:txBody>
          <a:bodyPr wrap="square" numCol="1" anchor="t" anchorCtr="0" compatLnSpc="1">
            <a:prstTxWarp prst="textNoShape">
              <a:avLst/>
            </a:prstTxWarp>
          </a:bodyPr>
          <a:lstStyle/>
          <a:p>
            <a:pPr marL="0" indent="0"/>
            <a:endParaRPr lang="en-US" altLang="en-US" smtClean="0"/>
          </a:p>
        </p:txBody>
      </p:sp>
      <p:sp>
        <p:nvSpPr>
          <p:cNvPr id="4" name="Cloud Callout 3"/>
          <p:cNvSpPr/>
          <p:nvPr/>
        </p:nvSpPr>
        <p:spPr>
          <a:xfrm>
            <a:off x="2286000" y="1905000"/>
            <a:ext cx="7391400" cy="4038600"/>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base">
              <a:spcBef>
                <a:spcPct val="0"/>
              </a:spcBef>
              <a:spcAft>
                <a:spcPct val="0"/>
              </a:spcAft>
              <a:defRPr/>
            </a:pPr>
            <a:r>
              <a:rPr lang="en-US" sz="3600" dirty="0">
                <a:solidFill>
                  <a:srgbClr val="FFFFFF"/>
                </a:solidFill>
              </a:rPr>
              <a:t>Why would an author use foreshadowing and flashback techniques?</a:t>
            </a:r>
          </a:p>
        </p:txBody>
      </p:sp>
    </p:spTree>
    <p:extLst>
      <p:ext uri="{BB962C8B-B14F-4D97-AF65-F5344CB8AC3E}">
        <p14:creationId xmlns:p14="http://schemas.microsoft.com/office/powerpoint/2010/main" val="8451951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bwMode="auto">
          <a:ln>
            <a:headEnd/>
            <a:tailEnd/>
          </a:ln>
        </p:spPr>
        <p:txBody>
          <a:bodyPr wrap="square" numCol="1" compatLnSpc="1">
            <a:prstTxWarp prst="textNoShape">
              <a:avLst/>
            </a:prstTxWarp>
          </a:bodyPr>
          <a:lstStyle/>
          <a:p>
            <a:endParaRPr lang="en-US" altLang="en-US" cap="none" smtClean="0">
              <a:cs typeface="Tunga" panose="020B0502040204020203" pitchFamily="34" charset="0"/>
            </a:endParaRPr>
          </a:p>
        </p:txBody>
      </p:sp>
      <p:sp>
        <p:nvSpPr>
          <p:cNvPr id="54275" name="Rectangle 3"/>
          <p:cNvSpPr>
            <a:spLocks noGrp="1" noChangeArrowheads="1"/>
          </p:cNvSpPr>
          <p:nvPr>
            <p:ph idx="1"/>
          </p:nvPr>
        </p:nvSpPr>
        <p:spPr bwMode="auto">
          <a:xfrm>
            <a:off x="1981200" y="2019301"/>
            <a:ext cx="8229600" cy="41179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8000"/>
              <a:t>Now we will read Tell Tale Heart</a:t>
            </a:r>
          </a:p>
        </p:txBody>
      </p:sp>
    </p:spTree>
    <p:extLst>
      <p:ext uri="{BB962C8B-B14F-4D97-AF65-F5344CB8AC3E}">
        <p14:creationId xmlns:p14="http://schemas.microsoft.com/office/powerpoint/2010/main" val="32104233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ctrTitle"/>
          </p:nvPr>
        </p:nvSpPr>
        <p:spPr>
          <a:xfrm>
            <a:off x="684212" y="685799"/>
            <a:ext cx="8001000" cy="1295401"/>
          </a:xfrm>
          <a:noFill/>
        </p:spPr>
        <p:txBody>
          <a:bodyPr>
            <a:normAutofit fontScale="90000"/>
          </a:bodyPr>
          <a:lstStyle/>
          <a:p>
            <a:r>
              <a:rPr lang="en-US" altLang="en-US" sz="4000" dirty="0">
                <a:effectLst/>
              </a:rPr>
              <a:t>Which would you rather receive and why?</a:t>
            </a:r>
          </a:p>
        </p:txBody>
      </p:sp>
      <p:pic>
        <p:nvPicPr>
          <p:cNvPr id="26627" name="Picture 3" descr="black_rose-205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7000" y="1981200"/>
            <a:ext cx="3733800" cy="3263900"/>
          </a:xfrm>
          <a:prstGeom prst="rect">
            <a:avLst/>
          </a:prstGeom>
          <a:noFill/>
          <a:extLst>
            <a:ext uri="{909E8E84-426E-40DD-AFC4-6F175D3DCCD1}">
              <a14:hiddenFill xmlns:a14="http://schemas.microsoft.com/office/drawing/2010/main">
                <a:solidFill>
                  <a:srgbClr val="FFFFFF"/>
                </a:solidFill>
              </a14:hiddenFill>
            </a:ext>
          </a:extLst>
        </p:spPr>
      </p:pic>
      <p:pic>
        <p:nvPicPr>
          <p:cNvPr id="26628" name="Picture 4" descr="rose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1" y="1981200"/>
            <a:ext cx="4067175" cy="3333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6635023"/>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defRPr/>
            </a:pPr>
            <a:r>
              <a:rPr lang="en-US" dirty="0" smtClean="0"/>
              <a:t>Tell-Tale Heart</a:t>
            </a:r>
            <a:endParaRPr lang="en-US" dirty="0"/>
          </a:p>
        </p:txBody>
      </p:sp>
      <p:sp>
        <p:nvSpPr>
          <p:cNvPr id="2" name="Content Placeholder 1"/>
          <p:cNvSpPr>
            <a:spLocks noGrp="1"/>
          </p:cNvSpPr>
          <p:nvPr>
            <p:ph idx="1"/>
          </p:nvPr>
        </p:nvSpPr>
        <p:spPr>
          <a:xfrm>
            <a:off x="1981200" y="2020888"/>
            <a:ext cx="8229600" cy="4075112"/>
          </a:xfrm>
        </p:spPr>
        <p:txBody>
          <a:bodyPr wrap="square" numCol="1" anchor="t" anchorCtr="0" compatLnSpc="1">
            <a:prstTxWarp prst="textNoShape">
              <a:avLst/>
            </a:prstTxWarp>
          </a:bodyPr>
          <a:lstStyle/>
          <a:p>
            <a:pPr marL="0" indent="0"/>
            <a:r>
              <a:rPr lang="en-US" altLang="en-US" sz="2800"/>
              <a:t>In the first two paragraphs of this famous tale, readers can immediately tell that the narrator is deranged. He is obsessed by the ugliness of an old man’s eye, and so has decided to kill the poor fellow.  Will the narrator really kill him? If so, will he be caught and punished? The answer is foreshadowed in the title.  Somehow, the heart is going to tell on him.</a:t>
            </a:r>
          </a:p>
        </p:txBody>
      </p:sp>
    </p:spTree>
    <p:extLst>
      <p:ext uri="{BB962C8B-B14F-4D97-AF65-F5344CB8AC3E}">
        <p14:creationId xmlns:p14="http://schemas.microsoft.com/office/powerpoint/2010/main" val="2133610955"/>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defRPr/>
            </a:pPr>
            <a:r>
              <a:rPr lang="en-US" dirty="0" smtClean="0"/>
              <a:t>The Tell-Tale Heart</a:t>
            </a:r>
            <a:endParaRPr lang="en-US" dirty="0"/>
          </a:p>
        </p:txBody>
      </p:sp>
      <p:sp>
        <p:nvSpPr>
          <p:cNvPr id="2" name="Content Placeholder 1"/>
          <p:cNvSpPr>
            <a:spLocks noGrp="1"/>
          </p:cNvSpPr>
          <p:nvPr>
            <p:ph idx="1"/>
          </p:nvPr>
        </p:nvSpPr>
        <p:spPr>
          <a:xfrm>
            <a:off x="1981200" y="2020888"/>
            <a:ext cx="8229600" cy="4075112"/>
          </a:xfrm>
        </p:spPr>
        <p:txBody>
          <a:bodyPr wrap="square" numCol="1" anchor="t" anchorCtr="0" compatLnSpc="1">
            <a:prstTxWarp prst="textNoShape">
              <a:avLst/>
            </a:prstTxWarp>
          </a:bodyPr>
          <a:lstStyle/>
          <a:p>
            <a:pPr marL="0" indent="0"/>
            <a:r>
              <a:rPr lang="en-US" altLang="en-US" sz="3200"/>
              <a:t>Look through the story to identify other sentences that foreshadow the climax and the ending. </a:t>
            </a:r>
          </a:p>
          <a:p>
            <a:pPr marL="0" indent="0"/>
            <a:endParaRPr lang="en-US" altLang="en-US" sz="3200"/>
          </a:p>
          <a:p>
            <a:pPr marL="0" indent="0"/>
            <a:r>
              <a:rPr lang="en-US" altLang="en-US" sz="3200"/>
              <a:t>Foreshadow: words, phrases, or situations the author uses to give the readers HINTS about the plot. </a:t>
            </a:r>
          </a:p>
          <a:p>
            <a:pPr marL="0" indent="0"/>
            <a:endParaRPr lang="en-US" altLang="en-US" sz="3200"/>
          </a:p>
          <a:p>
            <a:pPr marL="0" indent="0"/>
            <a:endParaRPr lang="en-US" altLang="en-US" sz="3200"/>
          </a:p>
        </p:txBody>
      </p:sp>
    </p:spTree>
    <p:extLst>
      <p:ext uri="{BB962C8B-B14F-4D97-AF65-F5344CB8AC3E}">
        <p14:creationId xmlns:p14="http://schemas.microsoft.com/office/powerpoint/2010/main" val="2875794722"/>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defRPr/>
            </a:pPr>
            <a:r>
              <a:rPr lang="en-US" dirty="0" smtClean="0"/>
              <a:t>PARTNER WORK! </a:t>
            </a:r>
            <a:endParaRPr lang="en-US" dirty="0"/>
          </a:p>
        </p:txBody>
      </p:sp>
      <p:sp>
        <p:nvSpPr>
          <p:cNvPr id="2" name="Content Placeholder 1"/>
          <p:cNvSpPr>
            <a:spLocks noGrp="1"/>
          </p:cNvSpPr>
          <p:nvPr>
            <p:ph idx="1"/>
          </p:nvPr>
        </p:nvSpPr>
        <p:spPr>
          <a:xfrm>
            <a:off x="1981200" y="2020888"/>
            <a:ext cx="8229600" cy="4075112"/>
          </a:xfrm>
        </p:spPr>
        <p:txBody>
          <a:bodyPr wrap="square" numCol="1" anchor="t" anchorCtr="0" compatLnSpc="1">
            <a:prstTxWarp prst="textNoShape">
              <a:avLst/>
            </a:prstTxWarp>
            <a:normAutofit lnSpcReduction="10000"/>
          </a:bodyPr>
          <a:lstStyle/>
          <a:p>
            <a:pPr marL="0" indent="0"/>
            <a:r>
              <a:rPr lang="en-US" altLang="en-US" smtClean="0"/>
              <a:t>This story primarily uses foreshadowing.  Even the title gives a clue as to how the story will end. You can easily change the story to include flashbacks. How? Just create a new beginning and end to the story. </a:t>
            </a:r>
          </a:p>
          <a:p>
            <a:pPr marL="0" indent="0"/>
            <a:endParaRPr lang="en-US" altLang="en-US" smtClean="0"/>
          </a:p>
          <a:p>
            <a:pPr marL="0" indent="0"/>
            <a:r>
              <a:rPr lang="en-US" altLang="en-US" smtClean="0"/>
              <a:t>Task One: With your partner, think of a new beginning to this story that happens during PRESENT TIME.  The rest of the story will be a flashback.  What triggers the flashback?</a:t>
            </a:r>
          </a:p>
          <a:p>
            <a:pPr marL="0" indent="0"/>
            <a:endParaRPr lang="en-US" altLang="en-US" smtClean="0"/>
          </a:p>
          <a:p>
            <a:pPr marL="0" indent="0"/>
            <a:r>
              <a:rPr lang="en-US" altLang="en-US" smtClean="0"/>
              <a:t>Task Two: With your partner, think of a new ending by bringing the story back to the present.  What happens when the killer finishes his narration? </a:t>
            </a:r>
          </a:p>
        </p:txBody>
      </p:sp>
    </p:spTree>
    <p:extLst>
      <p:ext uri="{BB962C8B-B14F-4D97-AF65-F5344CB8AC3E}">
        <p14:creationId xmlns:p14="http://schemas.microsoft.com/office/powerpoint/2010/main" val="790203684"/>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defRPr/>
            </a:pPr>
            <a:r>
              <a:rPr lang="en-US" dirty="0" smtClean="0"/>
              <a:t>Outline your own suspense story!</a:t>
            </a:r>
            <a:endParaRPr lang="en-US" dirty="0"/>
          </a:p>
        </p:txBody>
      </p:sp>
      <p:graphicFrame>
        <p:nvGraphicFramePr>
          <p:cNvPr id="4" name="Content Placeholder 3"/>
          <p:cNvGraphicFramePr>
            <a:graphicFrameLocks noGrp="1"/>
          </p:cNvGraphicFramePr>
          <p:nvPr>
            <p:ph idx="1"/>
          </p:nvPr>
        </p:nvGraphicFramePr>
        <p:xfrm>
          <a:off x="1981200" y="2020888"/>
          <a:ext cx="8229600" cy="40751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27688186"/>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2"/>
          <p:cNvSpPr>
            <a:spLocks noGrp="1"/>
          </p:cNvSpPr>
          <p:nvPr>
            <p:ph type="title"/>
          </p:nvPr>
        </p:nvSpPr>
        <p:spPr/>
        <p:txBody>
          <a:bodyPr/>
          <a:lstStyle/>
          <a:p>
            <a:r>
              <a:rPr lang="en-US" altLang="en-US" smtClean="0"/>
              <a:t>Exit Slip</a:t>
            </a:r>
          </a:p>
        </p:txBody>
      </p:sp>
      <p:sp>
        <p:nvSpPr>
          <p:cNvPr id="2" name="Content Placeholder 1"/>
          <p:cNvSpPr>
            <a:spLocks noGrp="1"/>
          </p:cNvSpPr>
          <p:nvPr>
            <p:ph idx="1"/>
          </p:nvPr>
        </p:nvSpPr>
        <p:spPr>
          <a:xfrm>
            <a:off x="1981200" y="1143000"/>
            <a:ext cx="8229600" cy="5486400"/>
          </a:xfrm>
        </p:spPr>
        <p:txBody>
          <a:bodyPr rtlCol="0">
            <a:noAutofit/>
          </a:bodyPr>
          <a:lstStyle/>
          <a:p>
            <a:pPr marL="457200" indent="-457200" fontAlgn="auto">
              <a:spcAft>
                <a:spcPts val="0"/>
              </a:spcAft>
              <a:buFont typeface="Arial" panose="020B0604020202020204" pitchFamily="34" charset="0"/>
              <a:buAutoNum type="arabicPeriod"/>
              <a:defRPr/>
            </a:pPr>
            <a:r>
              <a:rPr lang="en-US" sz="1800" dirty="0"/>
              <a:t>A hint about what is to come in the story is called</a:t>
            </a:r>
          </a:p>
          <a:p>
            <a:pPr lvl="1" indent="-342900" fontAlgn="auto">
              <a:spcAft>
                <a:spcPts val="0"/>
              </a:spcAft>
              <a:buFont typeface="Arial" panose="020B0604020202020204" pitchFamily="34" charset="0"/>
              <a:buAutoNum type="alphaUcPeriod"/>
              <a:defRPr/>
            </a:pPr>
            <a:r>
              <a:rPr lang="en-US" sz="1600" dirty="0"/>
              <a:t>Foreshadowing</a:t>
            </a:r>
          </a:p>
          <a:p>
            <a:pPr lvl="1" indent="-342900" fontAlgn="auto">
              <a:spcAft>
                <a:spcPts val="0"/>
              </a:spcAft>
              <a:buFont typeface="Arial" panose="020B0604020202020204" pitchFamily="34" charset="0"/>
              <a:buAutoNum type="alphaUcPeriod"/>
              <a:defRPr/>
            </a:pPr>
            <a:r>
              <a:rPr lang="en-US" sz="1600" dirty="0"/>
              <a:t>Flashback</a:t>
            </a:r>
          </a:p>
          <a:p>
            <a:pPr lvl="1" indent="-342900" fontAlgn="auto">
              <a:spcAft>
                <a:spcPts val="0"/>
              </a:spcAft>
              <a:buFont typeface="Arial" panose="020B0604020202020204" pitchFamily="34" charset="0"/>
              <a:buAutoNum type="alphaUcPeriod"/>
              <a:defRPr/>
            </a:pPr>
            <a:endParaRPr lang="en-US" sz="1600" dirty="0"/>
          </a:p>
          <a:p>
            <a:pPr fontAlgn="auto">
              <a:spcAft>
                <a:spcPts val="0"/>
              </a:spcAft>
              <a:buFont typeface="Arial" panose="020B0604020202020204" pitchFamily="34" charset="0"/>
              <a:buAutoNum type="arabicPeriod"/>
              <a:defRPr/>
            </a:pPr>
            <a:r>
              <a:rPr lang="en-US" sz="1800" dirty="0"/>
              <a:t>A writing technique that describes events in the past is called</a:t>
            </a:r>
          </a:p>
          <a:p>
            <a:pPr marL="800100" lvl="1" indent="-342900" fontAlgn="auto">
              <a:spcAft>
                <a:spcPts val="0"/>
              </a:spcAft>
              <a:buFont typeface="Arial" panose="020B0604020202020204" pitchFamily="34" charset="0"/>
              <a:buAutoNum type="alphaUcPeriod"/>
              <a:defRPr/>
            </a:pPr>
            <a:r>
              <a:rPr lang="en-US" sz="1600" dirty="0"/>
              <a:t>Foreshadowing</a:t>
            </a:r>
          </a:p>
          <a:p>
            <a:pPr marL="800100" lvl="1" indent="-342900" fontAlgn="auto">
              <a:spcAft>
                <a:spcPts val="0"/>
              </a:spcAft>
              <a:buFont typeface="Arial" panose="020B0604020202020204" pitchFamily="34" charset="0"/>
              <a:buAutoNum type="alphaUcPeriod"/>
              <a:defRPr/>
            </a:pPr>
            <a:r>
              <a:rPr lang="en-US" sz="1600" dirty="0"/>
              <a:t>Flashback</a:t>
            </a:r>
          </a:p>
          <a:p>
            <a:pPr marL="800100" lvl="1" indent="-342900" fontAlgn="auto">
              <a:spcAft>
                <a:spcPts val="0"/>
              </a:spcAft>
              <a:buFont typeface="Arial" panose="020B0604020202020204" pitchFamily="34" charset="0"/>
              <a:buAutoNum type="alphaUcPeriod"/>
              <a:defRPr/>
            </a:pPr>
            <a:endParaRPr lang="en-US" sz="1600" dirty="0"/>
          </a:p>
          <a:p>
            <a:pPr marL="400050" fontAlgn="auto">
              <a:spcAft>
                <a:spcPts val="0"/>
              </a:spcAft>
              <a:buFont typeface="Arial" panose="020B0604020202020204" pitchFamily="34" charset="0"/>
              <a:buAutoNum type="arabicPeriod"/>
              <a:defRPr/>
            </a:pPr>
            <a:r>
              <a:rPr lang="en-US" sz="1800" dirty="0"/>
              <a:t>“All of a sudden, Rory remembered an incident from long ago. He had been walking in the woods when his brother tried to scare him by wearing a ghost costume.” This is an example of</a:t>
            </a:r>
          </a:p>
          <a:p>
            <a:pPr marL="857250" lvl="1" indent="-342900" fontAlgn="auto">
              <a:spcAft>
                <a:spcPts val="0"/>
              </a:spcAft>
              <a:buFont typeface="Arial" panose="020B0604020202020204" pitchFamily="34" charset="0"/>
              <a:buAutoNum type="alphaUcPeriod"/>
              <a:defRPr/>
            </a:pPr>
            <a:r>
              <a:rPr lang="en-US" sz="1600" dirty="0"/>
              <a:t>Foreshadowing</a:t>
            </a:r>
          </a:p>
          <a:p>
            <a:pPr marL="857250" lvl="1" indent="-342900" fontAlgn="auto">
              <a:spcAft>
                <a:spcPts val="0"/>
              </a:spcAft>
              <a:buFont typeface="Arial" panose="020B0604020202020204" pitchFamily="34" charset="0"/>
              <a:buAutoNum type="alphaUcPeriod"/>
              <a:defRPr/>
            </a:pPr>
            <a:r>
              <a:rPr lang="en-US" sz="1600" dirty="0"/>
              <a:t>Flashback</a:t>
            </a:r>
          </a:p>
          <a:p>
            <a:pPr marL="514350" lvl="1" indent="0" fontAlgn="auto">
              <a:spcAft>
                <a:spcPts val="0"/>
              </a:spcAft>
              <a:defRPr/>
            </a:pPr>
            <a:endParaRPr lang="en-US" sz="1600" dirty="0"/>
          </a:p>
          <a:p>
            <a:pPr marL="571500" indent="-457200" fontAlgn="auto">
              <a:spcAft>
                <a:spcPts val="0"/>
              </a:spcAft>
              <a:buFont typeface="Arial" panose="020B0604020202020204" pitchFamily="34" charset="0"/>
              <a:buAutoNum type="arabicPeriod" startAt="4"/>
              <a:defRPr/>
            </a:pPr>
            <a:r>
              <a:rPr lang="en-US" sz="1800" dirty="0"/>
              <a:t>“I’m not sure about that bridge.  It looks like it may collapse at any moment.” This is an example of</a:t>
            </a:r>
          </a:p>
          <a:p>
            <a:pPr marL="857250" lvl="1" indent="-342900" fontAlgn="auto">
              <a:spcAft>
                <a:spcPts val="0"/>
              </a:spcAft>
              <a:buFont typeface="Arial" panose="020B0604020202020204" pitchFamily="34" charset="0"/>
              <a:buAutoNum type="alphaUcPeriod"/>
              <a:defRPr/>
            </a:pPr>
            <a:r>
              <a:rPr lang="en-US" sz="1600" dirty="0"/>
              <a:t>Foreshadowing</a:t>
            </a:r>
          </a:p>
          <a:p>
            <a:pPr marL="857250" lvl="1" indent="-342900" fontAlgn="auto">
              <a:spcAft>
                <a:spcPts val="0"/>
              </a:spcAft>
              <a:buFont typeface="Arial" panose="020B0604020202020204" pitchFamily="34" charset="0"/>
              <a:buAutoNum type="alphaUcPeriod"/>
              <a:defRPr/>
            </a:pPr>
            <a:r>
              <a:rPr lang="en-US" sz="1600" dirty="0"/>
              <a:t>Flashback</a:t>
            </a:r>
          </a:p>
          <a:p>
            <a:pPr marL="57150" indent="0" fontAlgn="auto">
              <a:spcAft>
                <a:spcPts val="0"/>
              </a:spcAft>
              <a:buNone/>
              <a:defRPr/>
            </a:pPr>
            <a:endParaRPr lang="en-US" sz="1800" dirty="0"/>
          </a:p>
        </p:txBody>
      </p:sp>
    </p:spTree>
    <p:extLst>
      <p:ext uri="{BB962C8B-B14F-4D97-AF65-F5344CB8AC3E}">
        <p14:creationId xmlns:p14="http://schemas.microsoft.com/office/powerpoint/2010/main" val="3552128628"/>
      </p:ext>
    </p:extLst>
  </p:cSld>
  <p:clrMapOvr>
    <a:masterClrMapping/>
  </p:clrMapOvr>
</p:sld>
</file>

<file path=ppt/theme/theme1.xml><?xml version="1.0" encoding="utf-8"?>
<a:theme xmlns:a="http://schemas.openxmlformats.org/drawingml/2006/main" name="Slice">
  <a:themeElements>
    <a:clrScheme name="Slice">
      <a:dk1>
        <a:sysClr val="windowText" lastClr="000000"/>
      </a:dk1>
      <a:lt1>
        <a:sysClr val="window" lastClr="FFFFFF"/>
      </a:lt1>
      <a:dk2>
        <a:srgbClr val="AD2E03"/>
      </a:dk2>
      <a:lt2>
        <a:srgbClr val="D75626"/>
      </a:lt2>
      <a:accent1>
        <a:srgbClr val="760603"/>
      </a:accent1>
      <a:accent2>
        <a:srgbClr val="FA9C1F"/>
      </a:accent2>
      <a:accent3>
        <a:srgbClr val="D9BB55"/>
      </a:accent3>
      <a:accent4>
        <a:srgbClr val="829551"/>
      </a:accent4>
      <a:accent5>
        <a:srgbClr val="58A28B"/>
      </a:accent5>
      <a:accent6>
        <a:srgbClr val="426480"/>
      </a:accent6>
      <a:hlink>
        <a:srgbClr val="460402"/>
      </a:hlink>
      <a:folHlink>
        <a:srgbClr val="991111"/>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142000"/>
                <a:satMod val="200000"/>
                <a:lumMod val="118000"/>
              </a:schemeClr>
            </a:gs>
            <a:gs pos="100000">
              <a:schemeClr val="phClr">
                <a:shade val="94000"/>
                <a:hueMod val="22000"/>
                <a:satMod val="220000"/>
                <a:lumMod val="62000"/>
              </a:schemeClr>
            </a:gs>
          </a:gsLst>
          <a:lin ang="6120000" scaled="1"/>
        </a:gradFill>
        <a:gradFill rotWithShape="1">
          <a:gsLst>
            <a:gs pos="0">
              <a:schemeClr val="phClr">
                <a:tint val="97000"/>
                <a:hueMod val="142000"/>
                <a:satMod val="200000"/>
                <a:lumMod val="118000"/>
              </a:schemeClr>
            </a:gs>
            <a:gs pos="100000">
              <a:schemeClr val="phClr">
                <a:shade val="92000"/>
                <a:hueMod val="22000"/>
                <a:satMod val="220000"/>
                <a:lumMod val="62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2903AAAE-3EA5-424A-B142-CC51DC1F897D}"/>
    </a:ext>
  </a:extLst>
</a:theme>
</file>

<file path=ppt/theme/theme2.xml><?xml version="1.0" encoding="utf-8"?>
<a:theme xmlns:a="http://schemas.openxmlformats.org/drawingml/2006/main" name="1_Slit">
  <a:themeElements>
    <a:clrScheme name="Slit 1">
      <a:dk1>
        <a:srgbClr val="8C0000"/>
      </a:dk1>
      <a:lt1>
        <a:srgbClr val="FFFFFF"/>
      </a:lt1>
      <a:dk2>
        <a:srgbClr val="720000"/>
      </a:dk2>
      <a:lt2>
        <a:srgbClr val="FFFFCC"/>
      </a:lt2>
      <a:accent1>
        <a:srgbClr val="FF3300"/>
      </a:accent1>
      <a:accent2>
        <a:srgbClr val="BE7960"/>
      </a:accent2>
      <a:accent3>
        <a:srgbClr val="BCAAAA"/>
      </a:accent3>
      <a:accent4>
        <a:srgbClr val="DADADA"/>
      </a:accent4>
      <a:accent5>
        <a:srgbClr val="FFADAA"/>
      </a:accent5>
      <a:accent6>
        <a:srgbClr val="AC6D56"/>
      </a:accent6>
      <a:hlink>
        <a:srgbClr val="FFCC66"/>
      </a:hlink>
      <a:folHlink>
        <a:srgbClr val="FF9900"/>
      </a:folHlink>
    </a:clrScheme>
    <a:fontScheme name="Slit">
      <a:majorFont>
        <a:latin typeface="Tahoma"/>
        <a:ea typeface=""/>
        <a:cs typeface="Arial"/>
      </a:majorFont>
      <a:minorFont>
        <a:latin typeface="Tahom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lit 1">
        <a:dk1>
          <a:srgbClr val="8C0000"/>
        </a:dk1>
        <a:lt1>
          <a:srgbClr val="FFFFFF"/>
        </a:lt1>
        <a:dk2>
          <a:srgbClr val="720000"/>
        </a:dk2>
        <a:lt2>
          <a:srgbClr val="FFFFCC"/>
        </a:lt2>
        <a:accent1>
          <a:srgbClr val="FF3300"/>
        </a:accent1>
        <a:accent2>
          <a:srgbClr val="BE7960"/>
        </a:accent2>
        <a:accent3>
          <a:srgbClr val="BCAAAA"/>
        </a:accent3>
        <a:accent4>
          <a:srgbClr val="DADADA"/>
        </a:accent4>
        <a:accent5>
          <a:srgbClr val="FFADAA"/>
        </a:accent5>
        <a:accent6>
          <a:srgbClr val="AC6D56"/>
        </a:accent6>
        <a:hlink>
          <a:srgbClr val="FFCC66"/>
        </a:hlink>
        <a:folHlink>
          <a:srgbClr val="FF9900"/>
        </a:folHlink>
      </a:clrScheme>
      <a:clrMap bg1="dk2" tx1="lt1" bg2="dk1" tx2="lt2" accent1="accent1" accent2="accent2" accent3="accent3" accent4="accent4" accent5="accent5" accent6="accent6" hlink="hlink" folHlink="folHlink"/>
    </a:extraClrScheme>
    <a:extraClrScheme>
      <a:clrScheme name="Slit 2">
        <a:dk1>
          <a:srgbClr val="674E2F"/>
        </a:dk1>
        <a:lt1>
          <a:srgbClr val="FFFFFF"/>
        </a:lt1>
        <a:dk2>
          <a:srgbClr val="533F27"/>
        </a:dk2>
        <a:lt2>
          <a:srgbClr val="D8B274"/>
        </a:lt2>
        <a:accent1>
          <a:srgbClr val="CC9900"/>
        </a:accent1>
        <a:accent2>
          <a:srgbClr val="8F5F2F"/>
        </a:accent2>
        <a:accent3>
          <a:srgbClr val="B3AFAC"/>
        </a:accent3>
        <a:accent4>
          <a:srgbClr val="DADADA"/>
        </a:accent4>
        <a:accent5>
          <a:srgbClr val="E2CAAA"/>
        </a:accent5>
        <a:accent6>
          <a:srgbClr val="81552A"/>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lit 3">
        <a:dk1>
          <a:srgbClr val="646464"/>
        </a:dk1>
        <a:lt1>
          <a:srgbClr val="FFFFFF"/>
        </a:lt1>
        <a:dk2>
          <a:srgbClr val="545454"/>
        </a:dk2>
        <a:lt2>
          <a:srgbClr val="D4D4CE"/>
        </a:lt2>
        <a:accent1>
          <a:srgbClr val="49747D"/>
        </a:accent1>
        <a:accent2>
          <a:srgbClr val="8F9699"/>
        </a:accent2>
        <a:accent3>
          <a:srgbClr val="B3B3B3"/>
        </a:accent3>
        <a:accent4>
          <a:srgbClr val="DADADA"/>
        </a:accent4>
        <a:accent5>
          <a:srgbClr val="B1BCBF"/>
        </a:accent5>
        <a:accent6>
          <a:srgbClr val="81878A"/>
        </a:accent6>
        <a:hlink>
          <a:srgbClr val="8DC4D7"/>
        </a:hlink>
        <a:folHlink>
          <a:srgbClr val="7FB97F"/>
        </a:folHlink>
      </a:clrScheme>
      <a:clrMap bg1="dk2" tx1="lt1" bg2="dk1" tx2="lt2" accent1="accent1" accent2="accent2" accent3="accent3" accent4="accent4" accent5="accent5" accent6="accent6" hlink="hlink" folHlink="folHlink"/>
    </a:extraClrScheme>
    <a:extraClrScheme>
      <a:clrScheme name="Slit 4">
        <a:dk1>
          <a:srgbClr val="3A7400"/>
        </a:dk1>
        <a:lt1>
          <a:srgbClr val="FFFFFF"/>
        </a:lt1>
        <a:dk2>
          <a:srgbClr val="2E5C00"/>
        </a:dk2>
        <a:lt2>
          <a:srgbClr val="FFFFFF"/>
        </a:lt2>
        <a:accent1>
          <a:srgbClr val="79CA02"/>
        </a:accent1>
        <a:accent2>
          <a:srgbClr val="008080"/>
        </a:accent2>
        <a:accent3>
          <a:srgbClr val="ADB5AA"/>
        </a:accent3>
        <a:accent4>
          <a:srgbClr val="DADADA"/>
        </a:accent4>
        <a:accent5>
          <a:srgbClr val="BEE1AA"/>
        </a:accent5>
        <a:accent6>
          <a:srgbClr val="007373"/>
        </a:accent6>
        <a:hlink>
          <a:srgbClr val="A8DE0E"/>
        </a:hlink>
        <a:folHlink>
          <a:srgbClr val="00CC66"/>
        </a:folHlink>
      </a:clrScheme>
      <a:clrMap bg1="dk2" tx1="lt1" bg2="dk1" tx2="lt2" accent1="accent1" accent2="accent2" accent3="accent3" accent4="accent4" accent5="accent5" accent6="accent6" hlink="hlink" folHlink="folHlink"/>
    </a:extraClrScheme>
    <a:extraClrScheme>
      <a:clrScheme name="Slit 5">
        <a:dk1>
          <a:srgbClr val="008885"/>
        </a:dk1>
        <a:lt1>
          <a:srgbClr val="FFFFFF"/>
        </a:lt1>
        <a:dk2>
          <a:srgbClr val="007572"/>
        </a:dk2>
        <a:lt2>
          <a:srgbClr val="FFFF99"/>
        </a:lt2>
        <a:accent1>
          <a:srgbClr val="33CCCC"/>
        </a:accent1>
        <a:accent2>
          <a:srgbClr val="6D6FC7"/>
        </a:accent2>
        <a:accent3>
          <a:srgbClr val="AABDBC"/>
        </a:accent3>
        <a:accent4>
          <a:srgbClr val="DADADA"/>
        </a:accent4>
        <a:accent5>
          <a:srgbClr val="ADE2E2"/>
        </a:accent5>
        <a:accent6>
          <a:srgbClr val="6264B4"/>
        </a:accent6>
        <a:hlink>
          <a:srgbClr val="FFFFCC"/>
        </a:hlink>
        <a:folHlink>
          <a:srgbClr val="00FF00"/>
        </a:folHlink>
      </a:clrScheme>
      <a:clrMap bg1="dk2" tx1="lt1" bg2="dk1" tx2="lt2" accent1="accent1" accent2="accent2" accent3="accent3" accent4="accent4" accent5="accent5" accent6="accent6" hlink="hlink" folHlink="folHlink"/>
    </a:extraClrScheme>
    <a:extraClrScheme>
      <a:clrScheme name="Slit 6">
        <a:dk1>
          <a:srgbClr val="0000AC"/>
        </a:dk1>
        <a:lt1>
          <a:srgbClr val="FFFFFF"/>
        </a:lt1>
        <a:dk2>
          <a:srgbClr val="000086"/>
        </a:dk2>
        <a:lt2>
          <a:srgbClr val="CCFFFF"/>
        </a:lt2>
        <a:accent1>
          <a:srgbClr val="0099FF"/>
        </a:accent1>
        <a:accent2>
          <a:srgbClr val="00B000"/>
        </a:accent2>
        <a:accent3>
          <a:srgbClr val="AAAAC3"/>
        </a:accent3>
        <a:accent4>
          <a:srgbClr val="DADADA"/>
        </a:accent4>
        <a:accent5>
          <a:srgbClr val="AACAFF"/>
        </a:accent5>
        <a:accent6>
          <a:srgbClr val="009F00"/>
        </a:accent6>
        <a:hlink>
          <a:srgbClr val="FFE701"/>
        </a:hlink>
        <a:folHlink>
          <a:srgbClr val="FF9900"/>
        </a:folHlink>
      </a:clrScheme>
      <a:clrMap bg1="dk2" tx1="lt1" bg2="dk1" tx2="lt2" accent1="accent1" accent2="accent2" accent3="accent3" accent4="accent4" accent5="accent5" accent6="accent6" hlink="hlink" folHlink="folHlink"/>
    </a:extraClrScheme>
    <a:extraClrScheme>
      <a:clrScheme name="Slit 7">
        <a:dk1>
          <a:srgbClr val="7474A2"/>
        </a:dk1>
        <a:lt1>
          <a:srgbClr val="FFFFFF"/>
        </a:lt1>
        <a:dk2>
          <a:srgbClr val="5E5E8E"/>
        </a:dk2>
        <a:lt2>
          <a:srgbClr val="D1D1DF"/>
        </a:lt2>
        <a:accent1>
          <a:srgbClr val="CC66FF"/>
        </a:accent1>
        <a:accent2>
          <a:srgbClr val="6666FF"/>
        </a:accent2>
        <a:accent3>
          <a:srgbClr val="B6B6C6"/>
        </a:accent3>
        <a:accent4>
          <a:srgbClr val="DADADA"/>
        </a:accent4>
        <a:accent5>
          <a:srgbClr val="E2B8FF"/>
        </a:accent5>
        <a:accent6>
          <a:srgbClr val="5C5CE7"/>
        </a:accent6>
        <a:hlink>
          <a:srgbClr val="FFCC99"/>
        </a:hlink>
        <a:folHlink>
          <a:srgbClr val="CCCCFF"/>
        </a:folHlink>
      </a:clrScheme>
      <a:clrMap bg1="dk2" tx1="lt1" bg2="dk1" tx2="lt2" accent1="accent1" accent2="accent2" accent3="accent3" accent4="accent4" accent5="accent5" accent6="accent6" hlink="hlink" folHlink="folHlink"/>
    </a:extraClrScheme>
    <a:extraClrScheme>
      <a:clrScheme name="Slit 8">
        <a:dk1>
          <a:srgbClr val="000000"/>
        </a:dk1>
        <a:lt1>
          <a:srgbClr val="D0DAE2"/>
        </a:lt1>
        <a:dk2>
          <a:srgbClr val="000000"/>
        </a:dk2>
        <a:lt2>
          <a:srgbClr val="E7EDF1"/>
        </a:lt2>
        <a:accent1>
          <a:srgbClr val="33CCCC"/>
        </a:accent1>
        <a:accent2>
          <a:srgbClr val="0099CC"/>
        </a:accent2>
        <a:accent3>
          <a:srgbClr val="E4EAEE"/>
        </a:accent3>
        <a:accent4>
          <a:srgbClr val="000000"/>
        </a:accent4>
        <a:accent5>
          <a:srgbClr val="ADE2E2"/>
        </a:accent5>
        <a:accent6>
          <a:srgbClr val="008AB9"/>
        </a:accent6>
        <a:hlink>
          <a:srgbClr val="3333CC"/>
        </a:hlink>
        <a:folHlink>
          <a:srgbClr val="008080"/>
        </a:folHlink>
      </a:clrScheme>
      <a:clrMap bg1="lt1" tx1="dk1" bg2="lt2" tx2="dk2" accent1="accent1" accent2="accent2" accent3="accent3" accent4="accent4" accent5="accent5" accent6="accent6" hlink="hlink" folHlink="folHlink"/>
    </a:extraClrScheme>
    <a:extraClrScheme>
      <a:clrScheme name="Slit 9">
        <a:dk1>
          <a:srgbClr val="000000"/>
        </a:dk1>
        <a:lt1>
          <a:srgbClr val="FFFFFF"/>
        </a:lt1>
        <a:dk2>
          <a:srgbClr val="000000"/>
        </a:dk2>
        <a:lt2>
          <a:srgbClr val="E6E6E6"/>
        </a:lt2>
        <a:accent1>
          <a:srgbClr val="66CCFF"/>
        </a:accent1>
        <a:accent2>
          <a:srgbClr val="9999FF"/>
        </a:accent2>
        <a:accent3>
          <a:srgbClr val="FFFFFF"/>
        </a:accent3>
        <a:accent4>
          <a:srgbClr val="000000"/>
        </a:accent4>
        <a:accent5>
          <a:srgbClr val="B8E2FF"/>
        </a:accent5>
        <a:accent6>
          <a:srgbClr val="8A8AE7"/>
        </a:accent6>
        <a:hlink>
          <a:srgbClr val="3333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Slice">
  <a:themeElements>
    <a:clrScheme name="Slice">
      <a:dk1>
        <a:sysClr val="windowText" lastClr="000000"/>
      </a:dk1>
      <a:lt1>
        <a:sysClr val="window" lastClr="FFFFFF"/>
      </a:lt1>
      <a:dk2>
        <a:srgbClr val="537D0B"/>
      </a:dk2>
      <a:lt2>
        <a:srgbClr val="A9E257"/>
      </a:lt2>
      <a:accent1>
        <a:srgbClr val="38540A"/>
      </a:accent1>
      <a:accent2>
        <a:srgbClr val="31A274"/>
      </a:accent2>
      <a:accent3>
        <a:srgbClr val="236073"/>
      </a:accent3>
      <a:accent4>
        <a:srgbClr val="6C4D90"/>
      </a:accent4>
      <a:accent5>
        <a:srgbClr val="983C27"/>
      </a:accent5>
      <a:accent6>
        <a:srgbClr val="CD811F"/>
      </a:accent6>
      <a:hlink>
        <a:srgbClr val="293F06"/>
      </a:hlink>
      <a:folHlink>
        <a:srgbClr val="68883A"/>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9759155-7935-4C61-A06C-C04380D1B16E}"/>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4846</TotalTime>
  <Words>3460</Words>
  <Application>Microsoft Office PowerPoint</Application>
  <PresentationFormat>Widescreen</PresentationFormat>
  <Paragraphs>335</Paragraphs>
  <Slides>94</Slides>
  <Notes>12</Notes>
  <HiddenSlides>0</HiddenSlides>
  <MMClips>0</MMClips>
  <ScaleCrop>false</ScaleCrop>
  <HeadingPairs>
    <vt:vector size="6" baseType="variant">
      <vt:variant>
        <vt:lpstr>Fonts Used</vt:lpstr>
      </vt:variant>
      <vt:variant>
        <vt:i4>15</vt:i4>
      </vt:variant>
      <vt:variant>
        <vt:lpstr>Theme</vt:lpstr>
      </vt:variant>
      <vt:variant>
        <vt:i4>3</vt:i4>
      </vt:variant>
      <vt:variant>
        <vt:lpstr>Slide Titles</vt:lpstr>
      </vt:variant>
      <vt:variant>
        <vt:i4>94</vt:i4>
      </vt:variant>
    </vt:vector>
  </HeadingPairs>
  <TitlesOfParts>
    <vt:vector size="112" baseType="lpstr">
      <vt:lpstr>Arial Unicode MS</vt:lpstr>
      <vt:lpstr>ＭＳ Ｐゴシック</vt:lpstr>
      <vt:lpstr>Arial</vt:lpstr>
      <vt:lpstr>Bernard MT Condensed</vt:lpstr>
      <vt:lpstr>Britannic Bold</vt:lpstr>
      <vt:lpstr>Calibri</vt:lpstr>
      <vt:lpstr>Century Gothic</vt:lpstr>
      <vt:lpstr>Comic Sans MS</vt:lpstr>
      <vt:lpstr>Garamond</vt:lpstr>
      <vt:lpstr>Impact</vt:lpstr>
      <vt:lpstr>Kristen ITC</vt:lpstr>
      <vt:lpstr>Tahoma</vt:lpstr>
      <vt:lpstr>Tunga</vt:lpstr>
      <vt:lpstr>Wingdings</vt:lpstr>
      <vt:lpstr>Wingdings 3</vt:lpstr>
      <vt:lpstr>Slice</vt:lpstr>
      <vt:lpstr>1_Slit</vt:lpstr>
      <vt:lpstr>1_Slice</vt:lpstr>
      <vt:lpstr>The Monkey’s Paw</vt:lpstr>
      <vt:lpstr>FOA-Get Comp Books</vt:lpstr>
      <vt:lpstr>Group work</vt:lpstr>
      <vt:lpstr>FOA- pass out comp books also, get out group’s wish list to finish discussion</vt:lpstr>
      <vt:lpstr>Vocabulary words. Choose 5 words that you want to learn</vt:lpstr>
      <vt:lpstr>Notes section </vt:lpstr>
      <vt:lpstr>PowerPoint Presentation</vt:lpstr>
      <vt:lpstr>What does this represent?</vt:lpstr>
      <vt:lpstr>Which would you rather receive and why?</vt:lpstr>
      <vt:lpstr>Symbols and Symbolism</vt:lpstr>
      <vt:lpstr>Two Types of Symbols</vt:lpstr>
      <vt:lpstr>PowerPoint Presentation</vt:lpstr>
      <vt:lpstr>When writing about symbolism…</vt:lpstr>
      <vt:lpstr>When writing about symbolism…</vt:lpstr>
      <vt:lpstr>When writing about symbolism…</vt:lpstr>
      <vt:lpstr>When writing about symbolism…</vt:lpstr>
      <vt:lpstr>Remember!</vt:lpstr>
      <vt:lpstr>PowerPoint Presentation</vt:lpstr>
      <vt:lpstr>PowerPoint Presentation</vt:lpstr>
      <vt:lpstr>PowerPoint Presentation</vt:lpstr>
      <vt:lpstr>Identify the following examples of irony as situational, dramatic, or verbal…</vt:lpstr>
      <vt:lpstr>A:  SITUATIONAL IRONY</vt:lpstr>
      <vt:lpstr>PowerPoint Presentation</vt:lpstr>
      <vt:lpstr>SITUATIONAL IRONY</vt:lpstr>
      <vt:lpstr>PowerPoint Presentation</vt:lpstr>
      <vt:lpstr>A:  DRAMATIC IRONY</vt:lpstr>
      <vt:lpstr>PowerPoint Presentation</vt:lpstr>
      <vt:lpstr>A:  Situational Irony</vt:lpstr>
      <vt:lpstr>PowerPoint Presentation</vt:lpstr>
      <vt:lpstr>A:  VERBAL IRONY</vt:lpstr>
      <vt:lpstr>PowerPoint Presentation</vt:lpstr>
      <vt:lpstr>SITUATIONAL IRONY</vt:lpstr>
      <vt:lpstr>PowerPoint Presentation</vt:lpstr>
      <vt:lpstr>A:  SITUATIONAL IRONY</vt:lpstr>
      <vt:lpstr>PowerPoint Presentation</vt:lpstr>
      <vt:lpstr>SITUATIONAL</vt:lpstr>
      <vt:lpstr> </vt:lpstr>
      <vt:lpstr>A:  VERBAL IRONY</vt:lpstr>
      <vt:lpstr>PowerPoint Presentation</vt:lpstr>
      <vt:lpstr>SITUATIONAL IRONY</vt:lpstr>
      <vt:lpstr>PowerPoint Presentation</vt:lpstr>
      <vt:lpstr>A: DRAMATIC IRONY</vt:lpstr>
      <vt:lpstr>PowerPoint Presentation</vt:lpstr>
      <vt:lpstr>SITUATIONAL</vt:lpstr>
      <vt:lpstr>PowerPoint Presentation</vt:lpstr>
      <vt:lpstr>Written Tone</vt:lpstr>
      <vt:lpstr>DESCRIBING TONE</vt:lpstr>
      <vt:lpstr>TONE</vt:lpstr>
      <vt:lpstr>PowerPoint Presentation</vt:lpstr>
      <vt:lpstr>TONE</vt:lpstr>
      <vt:lpstr>PowerPoint Presentation</vt:lpstr>
      <vt:lpstr>PowerPoint Presentation</vt:lpstr>
      <vt:lpstr> TONE So, let’s TONE our brain muscles with descriptive vocabulary exercises!! </vt:lpstr>
      <vt:lpstr>Tone: “A Gift in His Shoes”</vt:lpstr>
      <vt:lpstr>PowerPoint Presentation</vt:lpstr>
      <vt:lpstr>Tone: Where Can They Stay?</vt:lpstr>
      <vt:lpstr>PowerPoint Presentation</vt:lpstr>
      <vt:lpstr>PowerPoint Presentation</vt:lpstr>
      <vt:lpstr>DESCRIBING MOOD</vt:lpstr>
      <vt:lpstr>Mood</vt:lpstr>
      <vt:lpstr>What is the mood of this picture?</vt:lpstr>
      <vt:lpstr>PowerPoint Presentation</vt:lpstr>
      <vt:lpstr>PowerPoint Presentation</vt:lpstr>
      <vt:lpstr>PowerPoint Presentation</vt:lpstr>
      <vt:lpstr>Mood: Example</vt:lpstr>
      <vt:lpstr>Mood: Example</vt:lpstr>
      <vt:lpstr>Brain Muscle Work Out</vt:lpstr>
      <vt:lpstr>DIFFERENCE BETWEEN TONE AND MOOD</vt:lpstr>
      <vt:lpstr>The End!</vt:lpstr>
      <vt:lpstr>Foreshadow and Flashback</vt:lpstr>
      <vt:lpstr>Flashback/Foreshadow </vt:lpstr>
      <vt:lpstr>Definitions</vt:lpstr>
      <vt:lpstr>Hint</vt:lpstr>
      <vt:lpstr>Definitions</vt:lpstr>
      <vt:lpstr>Hint</vt:lpstr>
      <vt:lpstr>An Example…</vt:lpstr>
      <vt:lpstr>Little Red Riding Hood</vt:lpstr>
      <vt:lpstr>Foreshadowing</vt:lpstr>
      <vt:lpstr>Little Red Riding Hood</vt:lpstr>
      <vt:lpstr>Little Red Riding Hood</vt:lpstr>
      <vt:lpstr>Flashback</vt:lpstr>
      <vt:lpstr>Review</vt:lpstr>
      <vt:lpstr>Review</vt:lpstr>
      <vt:lpstr>Foreshadow or Flashback?</vt:lpstr>
      <vt:lpstr>Foreshadow or Flashback?</vt:lpstr>
      <vt:lpstr>Foreshadow or Flashback</vt:lpstr>
      <vt:lpstr>Foreshadow or Flashback?</vt:lpstr>
      <vt:lpstr>Discussion</vt:lpstr>
      <vt:lpstr>PowerPoint Presentation</vt:lpstr>
      <vt:lpstr>Tell-Tale Heart</vt:lpstr>
      <vt:lpstr>The Tell-Tale Heart</vt:lpstr>
      <vt:lpstr>PARTNER WORK! </vt:lpstr>
      <vt:lpstr>Outline your own suspense story!</vt:lpstr>
      <vt:lpstr>Exit Slip</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Monkey’s Paw</dc:title>
  <dc:creator>Tibitha Neal</dc:creator>
  <cp:lastModifiedBy>Christina Oats</cp:lastModifiedBy>
  <cp:revision>11</cp:revision>
  <cp:lastPrinted>2016-10-11T14:31:30Z</cp:lastPrinted>
  <dcterms:created xsi:type="dcterms:W3CDTF">2016-10-10T13:14:45Z</dcterms:created>
  <dcterms:modified xsi:type="dcterms:W3CDTF">2016-10-14T13:42:33Z</dcterms:modified>
</cp:coreProperties>
</file>