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04" autoAdjust="0"/>
    <p:restoredTop sz="94660"/>
  </p:normalViewPr>
  <p:slideViewPr>
    <p:cSldViewPr>
      <p:cViewPr varScale="1">
        <p:scale>
          <a:sx n="65" d="100"/>
          <a:sy n="65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0CDB-1C45-49D2-8ABE-789187ACFD86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BB94-82F0-42B7-A86A-C07405A24E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0CDB-1C45-49D2-8ABE-789187ACFD86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BB94-82F0-42B7-A86A-C07405A24E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0CDB-1C45-49D2-8ABE-789187ACFD86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BB94-82F0-42B7-A86A-C07405A24E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0CDB-1C45-49D2-8ABE-789187ACFD86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BB94-82F0-42B7-A86A-C07405A24E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0CDB-1C45-49D2-8ABE-789187ACFD86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BB94-82F0-42B7-A86A-C07405A24E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0CDB-1C45-49D2-8ABE-789187ACFD86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BB94-82F0-42B7-A86A-C07405A24E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0CDB-1C45-49D2-8ABE-789187ACFD86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BB94-82F0-42B7-A86A-C07405A24E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0CDB-1C45-49D2-8ABE-789187ACFD86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BB94-82F0-42B7-A86A-C07405A24E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0CDB-1C45-49D2-8ABE-789187ACFD86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BB94-82F0-42B7-A86A-C07405A24E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0CDB-1C45-49D2-8ABE-789187ACFD86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BB94-82F0-42B7-A86A-C07405A24E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0CDB-1C45-49D2-8ABE-789187ACFD86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BB94-82F0-42B7-A86A-C07405A24E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0CDB-1C45-49D2-8ABE-789187ACFD86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EBB94-82F0-42B7-A86A-C07405A24E6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55775"/>
          </a:xfrm>
        </p:spPr>
        <p:txBody>
          <a:bodyPr>
            <a:noAutofit/>
          </a:bodyPr>
          <a:lstStyle/>
          <a:p>
            <a:r>
              <a:rPr lang="en-US" sz="6600" dirty="0" smtClean="0"/>
              <a:t>The Mysteries of Harris Burdick</a:t>
            </a:r>
            <a:endParaRPr lang="en-US" sz="6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5410200" cy="687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410200" y="1676400"/>
          <a:ext cx="3733800" cy="3383280"/>
        </p:xfrm>
        <a:graphic>
          <a:graphicData uri="http://schemas.openxmlformats.org/drawingml/2006/table">
            <a:tbl>
              <a:tblPr/>
              <a:tblGrid>
                <a:gridCol w="37338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>
                          <a:solidFill>
                            <a:srgbClr val="000000"/>
                          </a:solidFill>
                          <a:latin typeface="Comic Sans MS"/>
                        </a:rPr>
                        <a:t>The Seven Chairs</a:t>
                      </a:r>
                      <a:endParaRPr lang="en-US" dirty="0"/>
                    </a:p>
                    <a:p>
                      <a:pPr algn="ctr"/>
                      <a:endParaRPr lang="en-US" sz="3600" dirty="0" smtClean="0">
                        <a:solidFill>
                          <a:srgbClr val="000000"/>
                        </a:solidFill>
                        <a:latin typeface="Comic Sans MS"/>
                      </a:endParaRPr>
                    </a:p>
                    <a:p>
                      <a:pPr algn="ctr"/>
                      <a:r>
                        <a:rPr lang="en-US" sz="3600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The 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Comic Sans MS"/>
                        </a:rPr>
                        <a:t>fifth one ended up in France.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114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486400" y="1295400"/>
          <a:ext cx="3657600" cy="3931920"/>
        </p:xfrm>
        <a:graphic>
          <a:graphicData uri="http://schemas.openxmlformats.org/drawingml/2006/table">
            <a:tbl>
              <a:tblPr/>
              <a:tblGrid>
                <a:gridCol w="36576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>
                          <a:solidFill>
                            <a:srgbClr val="000000"/>
                          </a:solidFill>
                          <a:latin typeface="Comic Sans MS"/>
                        </a:rPr>
                        <a:t>The Third-Floor Bedroom</a:t>
                      </a:r>
                      <a:endParaRPr lang="en-US" dirty="0"/>
                    </a:p>
                    <a:p>
                      <a:pPr algn="ctr"/>
                      <a:endParaRPr lang="en-US" sz="3600" dirty="0" smtClean="0">
                        <a:solidFill>
                          <a:srgbClr val="000000"/>
                        </a:solidFill>
                        <a:latin typeface="Comic Sans MS"/>
                      </a:endParaRPr>
                    </a:p>
                    <a:p>
                      <a:pPr algn="ctr"/>
                      <a:r>
                        <a:rPr lang="en-US" sz="3600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It 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Comic Sans MS"/>
                        </a:rPr>
                        <a:t>all began when someone left the window open.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57800" cy="682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257800" y="1295400"/>
          <a:ext cx="3886200" cy="2834640"/>
        </p:xfrm>
        <a:graphic>
          <a:graphicData uri="http://schemas.openxmlformats.org/drawingml/2006/table">
            <a:tbl>
              <a:tblPr/>
              <a:tblGrid>
                <a:gridCol w="38862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>
                          <a:solidFill>
                            <a:srgbClr val="000000"/>
                          </a:solidFill>
                          <a:latin typeface="Comic Sans MS"/>
                        </a:rPr>
                        <a:t>Just Desert </a:t>
                      </a:r>
                      <a:endParaRPr lang="en-US" dirty="0"/>
                    </a:p>
                    <a:p>
                      <a:pPr algn="ctr"/>
                      <a:endParaRPr lang="en-US" sz="3600" dirty="0" smtClean="0">
                        <a:solidFill>
                          <a:srgbClr val="000000"/>
                        </a:solidFill>
                        <a:latin typeface="Comic Sans MS"/>
                      </a:endParaRPr>
                    </a:p>
                    <a:p>
                      <a:pPr algn="ctr"/>
                      <a:r>
                        <a:rPr lang="en-US" sz="3600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She 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Comic Sans MS"/>
                        </a:rPr>
                        <a:t>lowered the knife and it grew even brighter.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3783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410200" y="1524000"/>
          <a:ext cx="3733800" cy="3931920"/>
        </p:xfrm>
        <a:graphic>
          <a:graphicData uri="http://schemas.openxmlformats.org/drawingml/2006/table">
            <a:tbl>
              <a:tblPr/>
              <a:tblGrid>
                <a:gridCol w="37338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>
                          <a:solidFill>
                            <a:srgbClr val="000000"/>
                          </a:solidFill>
                          <a:latin typeface="Comic Sans MS"/>
                        </a:rPr>
                        <a:t>Captain Tory </a:t>
                      </a:r>
                      <a:endParaRPr lang="en-US" dirty="0"/>
                    </a:p>
                    <a:p>
                      <a:pPr algn="ctr"/>
                      <a:endParaRPr lang="en-US" sz="3600" dirty="0" smtClean="0">
                        <a:solidFill>
                          <a:srgbClr val="000000"/>
                        </a:solidFill>
                        <a:latin typeface="Comic Sans MS"/>
                      </a:endParaRPr>
                    </a:p>
                    <a:p>
                      <a:pPr algn="ctr"/>
                      <a:r>
                        <a:rPr lang="en-US" sz="3600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He 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Comic Sans MS"/>
                        </a:rPr>
                        <a:t>swung his lantern three times and slowly the schooner appeared.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3110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00" y="381000"/>
          <a:ext cx="3810000" cy="6126480"/>
        </p:xfrm>
        <a:graphic>
          <a:graphicData uri="http://schemas.openxmlformats.org/drawingml/2006/table">
            <a:tbl>
              <a:tblPr/>
              <a:tblGrid>
                <a:gridCol w="3810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>
                          <a:solidFill>
                            <a:srgbClr val="000000"/>
                          </a:solidFill>
                          <a:latin typeface="Comic Sans MS"/>
                        </a:rPr>
                        <a:t>Oscar and Alphonse </a:t>
                      </a:r>
                      <a:endParaRPr lang="en-US" dirty="0"/>
                    </a:p>
                    <a:p>
                      <a:pPr algn="ctr"/>
                      <a:endParaRPr lang="en-US" sz="3600" dirty="0" smtClean="0">
                        <a:solidFill>
                          <a:srgbClr val="000000"/>
                        </a:solidFill>
                        <a:latin typeface="Comic Sans MS"/>
                      </a:endParaRPr>
                    </a:p>
                    <a:p>
                      <a:pPr algn="ctr"/>
                      <a:r>
                        <a:rPr lang="en-US" sz="3600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She 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Comic Sans MS"/>
                        </a:rPr>
                        <a:t>knew it was time to send them back. The caterpillars softly wiggled in her hand, spelling out "goodbye."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654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410200" y="1828800"/>
          <a:ext cx="3733800" cy="2834640"/>
        </p:xfrm>
        <a:graphic>
          <a:graphicData uri="http://schemas.openxmlformats.org/drawingml/2006/table">
            <a:tbl>
              <a:tblPr/>
              <a:tblGrid>
                <a:gridCol w="37338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>
                          <a:solidFill>
                            <a:srgbClr val="000000"/>
                          </a:solidFill>
                          <a:latin typeface="Comic Sans MS"/>
                        </a:rPr>
                        <a:t>The House on Maple Street </a:t>
                      </a:r>
                      <a:endParaRPr lang="en-US" dirty="0"/>
                    </a:p>
                    <a:p>
                      <a:pPr algn="ctr"/>
                      <a:endParaRPr lang="en-US" sz="3600" dirty="0" smtClean="0">
                        <a:solidFill>
                          <a:srgbClr val="000000"/>
                        </a:solidFill>
                        <a:latin typeface="Comic Sans MS"/>
                      </a:endParaRPr>
                    </a:p>
                    <a:p>
                      <a:pPr algn="ctr"/>
                      <a:r>
                        <a:rPr lang="en-US" sz="3600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It 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Comic Sans MS"/>
                        </a:rPr>
                        <a:t>was a perfect lift-off.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391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562600" y="1066800"/>
          <a:ext cx="3581400" cy="4724400"/>
        </p:xfrm>
        <a:graphic>
          <a:graphicData uri="http://schemas.openxmlformats.org/drawingml/2006/table">
            <a:tbl>
              <a:tblPr/>
              <a:tblGrid>
                <a:gridCol w="3581400"/>
              </a:tblGrid>
              <a:tr h="4724400"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>
                          <a:solidFill>
                            <a:srgbClr val="000000"/>
                          </a:solidFill>
                          <a:latin typeface="Comic Sans MS"/>
                        </a:rPr>
                        <a:t>Archie Smith, Boy Wonder </a:t>
                      </a:r>
                      <a:endParaRPr lang="en-US" dirty="0"/>
                    </a:p>
                    <a:p>
                      <a:pPr algn="ctr"/>
                      <a:endParaRPr lang="en-US" sz="3600" dirty="0" smtClean="0">
                        <a:solidFill>
                          <a:srgbClr val="000000"/>
                        </a:solidFill>
                        <a:latin typeface="Comic Sans MS"/>
                      </a:endParaRPr>
                    </a:p>
                    <a:p>
                      <a:pPr algn="ctr"/>
                      <a:r>
                        <a:rPr lang="en-US" sz="3600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A 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Comic Sans MS"/>
                        </a:rPr>
                        <a:t>tiny voice asked, "Is he the one?"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4106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486400" y="1219200"/>
          <a:ext cx="3657600" cy="4130040"/>
        </p:xfrm>
        <a:graphic>
          <a:graphicData uri="http://schemas.openxmlformats.org/drawingml/2006/table">
            <a:tbl>
              <a:tblPr/>
              <a:tblGrid>
                <a:gridCol w="3657600"/>
              </a:tblGrid>
              <a:tr h="4130040"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>
                          <a:solidFill>
                            <a:srgbClr val="000000"/>
                          </a:solidFill>
                          <a:latin typeface="Comic Sans MS"/>
                        </a:rPr>
                        <a:t>Under the Rug </a:t>
                      </a:r>
                      <a:endParaRPr lang="en-US" dirty="0"/>
                    </a:p>
                    <a:p>
                      <a:pPr algn="ctr"/>
                      <a:endParaRPr lang="en-US" sz="3600" dirty="0" smtClean="0">
                        <a:solidFill>
                          <a:srgbClr val="000000"/>
                        </a:solidFill>
                        <a:latin typeface="Comic Sans MS"/>
                      </a:endParaRPr>
                    </a:p>
                    <a:p>
                      <a:pPr algn="ctr"/>
                      <a:r>
                        <a:rPr lang="en-US" sz="3600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Two 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Comic Sans MS"/>
                        </a:rPr>
                        <a:t>weeks passed and it happened again.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34000" cy="685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410200" y="1447800"/>
          <a:ext cx="3733800" cy="4480560"/>
        </p:xfrm>
        <a:graphic>
          <a:graphicData uri="http://schemas.openxmlformats.org/drawingml/2006/table">
            <a:tbl>
              <a:tblPr/>
              <a:tblGrid>
                <a:gridCol w="37338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>
                          <a:solidFill>
                            <a:srgbClr val="000000"/>
                          </a:solidFill>
                          <a:latin typeface="Comic Sans MS"/>
                        </a:rPr>
                        <a:t>A Strange Day in July </a:t>
                      </a:r>
                      <a:endParaRPr lang="en-US" dirty="0"/>
                    </a:p>
                    <a:p>
                      <a:pPr algn="ctr"/>
                      <a:endParaRPr lang="en-US" sz="3600" dirty="0" smtClean="0">
                        <a:solidFill>
                          <a:srgbClr val="000000"/>
                        </a:solidFill>
                        <a:latin typeface="Comic Sans MS"/>
                      </a:endParaRPr>
                    </a:p>
                    <a:p>
                      <a:pPr algn="ctr"/>
                      <a:r>
                        <a:rPr lang="en-US" sz="3600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He 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Comic Sans MS"/>
                        </a:rPr>
                        <a:t>threw with all his might, but the third stone came skipping back.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646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486400" y="533400"/>
          <a:ext cx="3657600" cy="5577840"/>
        </p:xfrm>
        <a:graphic>
          <a:graphicData uri="http://schemas.openxmlformats.org/drawingml/2006/table">
            <a:tbl>
              <a:tblPr/>
              <a:tblGrid>
                <a:gridCol w="36576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>
                          <a:solidFill>
                            <a:srgbClr val="000000"/>
                          </a:solidFill>
                          <a:latin typeface="Comic Sans MS"/>
                        </a:rPr>
                        <a:t>Missing in Venice </a:t>
                      </a:r>
                      <a:endParaRPr lang="en-US" dirty="0"/>
                    </a:p>
                    <a:p>
                      <a:pPr algn="ctr"/>
                      <a:endParaRPr lang="en-US" sz="3600" dirty="0" smtClean="0">
                        <a:solidFill>
                          <a:srgbClr val="000000"/>
                        </a:solidFill>
                        <a:latin typeface="Comic Sans MS"/>
                      </a:endParaRPr>
                    </a:p>
                    <a:p>
                      <a:pPr algn="ctr"/>
                      <a:r>
                        <a:rPr lang="en-US" sz="3600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Even 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Comic Sans MS"/>
                        </a:rPr>
                        <a:t>with her mighty engines in reverse, the ocean liner was pulled further and further into the canal.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5334000" cy="688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00" y="1371600"/>
          <a:ext cx="3810000" cy="3383280"/>
        </p:xfrm>
        <a:graphic>
          <a:graphicData uri="http://schemas.openxmlformats.org/drawingml/2006/table">
            <a:tbl>
              <a:tblPr/>
              <a:tblGrid>
                <a:gridCol w="3810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>
                          <a:solidFill>
                            <a:srgbClr val="000000"/>
                          </a:solidFill>
                          <a:latin typeface="Comic Sans MS"/>
                        </a:rPr>
                        <a:t>Another Place, Another Time</a:t>
                      </a:r>
                      <a:endParaRPr lang="en-US" dirty="0"/>
                    </a:p>
                    <a:p>
                      <a:pPr algn="ctr"/>
                      <a:endParaRPr lang="en-US" sz="3600" dirty="0" smtClean="0">
                        <a:solidFill>
                          <a:srgbClr val="000000"/>
                        </a:solidFill>
                        <a:latin typeface="Comic Sans MS"/>
                      </a:endParaRPr>
                    </a:p>
                    <a:p>
                      <a:pPr algn="ctr"/>
                      <a:r>
                        <a:rPr lang="en-US" sz="3600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If 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Comic Sans MS"/>
                        </a:rPr>
                        <a:t>there was an answer, he'd find it there.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10200" cy="694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410200" y="1371600"/>
          <a:ext cx="3733800" cy="4480560"/>
        </p:xfrm>
        <a:graphic>
          <a:graphicData uri="http://schemas.openxmlformats.org/drawingml/2006/table">
            <a:tbl>
              <a:tblPr/>
              <a:tblGrid>
                <a:gridCol w="37338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Uninvited </a:t>
                      </a:r>
                      <a:r>
                        <a:rPr lang="en-US" sz="3600" b="1" i="1" dirty="0">
                          <a:solidFill>
                            <a:srgbClr val="000000"/>
                          </a:solidFill>
                          <a:latin typeface="Comic Sans MS"/>
                        </a:rPr>
                        <a:t>Guests</a:t>
                      </a:r>
                      <a:endParaRPr lang="en-US" dirty="0"/>
                    </a:p>
                    <a:p>
                      <a:pPr algn="ctr"/>
                      <a:endParaRPr lang="en-US" sz="3600" dirty="0" smtClean="0">
                        <a:solidFill>
                          <a:srgbClr val="000000"/>
                        </a:solidFill>
                        <a:latin typeface="Comic Sans MS"/>
                      </a:endParaRPr>
                    </a:p>
                    <a:p>
                      <a:pPr algn="ctr"/>
                      <a:r>
                        <a:rPr lang="en-US" sz="3600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His 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Comic Sans MS"/>
                        </a:rPr>
                        <a:t>heart was pounding. he was sure he had seen the doorknob turn.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5257800" cy="686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00" y="2057400"/>
          <a:ext cx="3810000" cy="2834640"/>
        </p:xfrm>
        <a:graphic>
          <a:graphicData uri="http://schemas.openxmlformats.org/drawingml/2006/table">
            <a:tbl>
              <a:tblPr/>
              <a:tblGrid>
                <a:gridCol w="3810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>
                          <a:solidFill>
                            <a:srgbClr val="000000"/>
                          </a:solidFill>
                          <a:latin typeface="Comic Sans MS"/>
                        </a:rPr>
                        <a:t>The Harp </a:t>
                      </a:r>
                      <a:endParaRPr lang="en-US" dirty="0"/>
                    </a:p>
                    <a:p>
                      <a:pPr algn="ctr"/>
                      <a:endParaRPr lang="en-US" sz="3600" dirty="0" smtClean="0">
                        <a:solidFill>
                          <a:srgbClr val="000000"/>
                        </a:solidFill>
                        <a:latin typeface="Comic Sans MS"/>
                      </a:endParaRPr>
                    </a:p>
                    <a:p>
                      <a:pPr algn="ctr"/>
                      <a:r>
                        <a:rPr lang="en-US" sz="3600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So 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Comic Sans MS"/>
                        </a:rPr>
                        <a:t>it's true he thought, it's really true.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62600" cy="687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486400" y="1295400"/>
          <a:ext cx="3657600" cy="3931920"/>
        </p:xfrm>
        <a:graphic>
          <a:graphicData uri="http://schemas.openxmlformats.org/drawingml/2006/table">
            <a:tbl>
              <a:tblPr/>
              <a:tblGrid>
                <a:gridCol w="36576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>
                          <a:solidFill>
                            <a:srgbClr val="000000"/>
                          </a:solidFill>
                          <a:latin typeface="Comic Sans MS"/>
                        </a:rPr>
                        <a:t>Mr. Linden's Library</a:t>
                      </a:r>
                      <a:endParaRPr lang="en-US" dirty="0"/>
                    </a:p>
                    <a:p>
                      <a:pPr algn="ctr"/>
                      <a:endParaRPr lang="en-US" sz="3600" dirty="0" smtClean="0">
                        <a:solidFill>
                          <a:srgbClr val="000000"/>
                        </a:solidFill>
                        <a:latin typeface="Comic Sans MS"/>
                      </a:endParaRPr>
                    </a:p>
                    <a:p>
                      <a:pPr algn="ctr"/>
                      <a:r>
                        <a:rPr lang="en-US" sz="3600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He 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Comic Sans MS"/>
                        </a:rPr>
                        <a:t>had warned her about the book. Now it was too late.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225</Words>
  <Application>Microsoft Office PowerPoint</Application>
  <PresentationFormat>On-screen Show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The Mysteries of Harris Burdick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BOE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Mysteries of Harris Burdick</dc:title>
  <dc:creator>comes</dc:creator>
  <cp:lastModifiedBy>comes</cp:lastModifiedBy>
  <cp:revision>1</cp:revision>
  <dcterms:created xsi:type="dcterms:W3CDTF">2013-10-30T21:33:06Z</dcterms:created>
  <dcterms:modified xsi:type="dcterms:W3CDTF">2013-10-30T21:42:56Z</dcterms:modified>
</cp:coreProperties>
</file>